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6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7.xml" ContentType="application/vnd.openxmlformats-officedocument.theme+xml"/>
  <Override PartName="/ppt/tags/tag1.xml" ContentType="application/vnd.openxmlformats-officedocument.presentationml.tags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60" r:id="rId4"/>
    <p:sldMasterId id="2147483765" r:id="rId5"/>
    <p:sldMasterId id="2147483771" r:id="rId6"/>
    <p:sldMasterId id="2147483783" r:id="rId7"/>
    <p:sldMasterId id="2147483790" r:id="rId8"/>
    <p:sldMasterId id="2147483792" r:id="rId9"/>
    <p:sldMasterId id="2147483796" r:id="rId10"/>
    <p:sldMasterId id="2147483801" r:id="rId11"/>
  </p:sldMasterIdLst>
  <p:notesMasterIdLst>
    <p:notesMasterId r:id="rId82"/>
  </p:notesMasterIdLst>
  <p:handoutMasterIdLst>
    <p:handoutMasterId r:id="rId83"/>
  </p:handoutMasterIdLst>
  <p:sldIdLst>
    <p:sldId id="4526" r:id="rId12"/>
    <p:sldId id="4540" r:id="rId13"/>
    <p:sldId id="6791" r:id="rId14"/>
    <p:sldId id="4736" r:id="rId15"/>
    <p:sldId id="4735" r:id="rId16"/>
    <p:sldId id="4739" r:id="rId17"/>
    <p:sldId id="4453" r:id="rId18"/>
    <p:sldId id="301" r:id="rId19"/>
    <p:sldId id="4451" r:id="rId20"/>
    <p:sldId id="4452" r:id="rId21"/>
    <p:sldId id="4738" r:id="rId22"/>
    <p:sldId id="382" r:id="rId23"/>
    <p:sldId id="6788" r:id="rId24"/>
    <p:sldId id="6787" r:id="rId25"/>
    <p:sldId id="309" r:id="rId26"/>
    <p:sldId id="340" r:id="rId27"/>
    <p:sldId id="6789" r:id="rId28"/>
    <p:sldId id="6790" r:id="rId29"/>
    <p:sldId id="794" r:id="rId30"/>
    <p:sldId id="393" r:id="rId31"/>
    <p:sldId id="395" r:id="rId32"/>
    <p:sldId id="452" r:id="rId33"/>
    <p:sldId id="317" r:id="rId34"/>
    <p:sldId id="4724" r:id="rId35"/>
    <p:sldId id="4737" r:id="rId36"/>
    <p:sldId id="4726" r:id="rId37"/>
    <p:sldId id="4727" r:id="rId38"/>
    <p:sldId id="6783" r:id="rId39"/>
    <p:sldId id="400" r:id="rId40"/>
    <p:sldId id="804" r:id="rId41"/>
    <p:sldId id="329" r:id="rId42"/>
    <p:sldId id="412" r:id="rId43"/>
    <p:sldId id="433" r:id="rId44"/>
    <p:sldId id="6792" r:id="rId45"/>
    <p:sldId id="5018" r:id="rId46"/>
    <p:sldId id="5017" r:id="rId47"/>
    <p:sldId id="5022" r:id="rId48"/>
    <p:sldId id="5020" r:id="rId49"/>
    <p:sldId id="5026" r:id="rId50"/>
    <p:sldId id="4815" r:id="rId51"/>
    <p:sldId id="4816" r:id="rId52"/>
    <p:sldId id="477" r:id="rId53"/>
    <p:sldId id="302" r:id="rId54"/>
    <p:sldId id="5019" r:id="rId55"/>
    <p:sldId id="2258" r:id="rId56"/>
    <p:sldId id="2024" r:id="rId57"/>
    <p:sldId id="5023" r:id="rId58"/>
    <p:sldId id="5024" r:id="rId59"/>
    <p:sldId id="304" r:id="rId60"/>
    <p:sldId id="2025" r:id="rId61"/>
    <p:sldId id="2026" r:id="rId62"/>
    <p:sldId id="6786" r:id="rId63"/>
    <p:sldId id="435" r:id="rId64"/>
    <p:sldId id="436" r:id="rId65"/>
    <p:sldId id="437" r:id="rId66"/>
    <p:sldId id="443" r:id="rId67"/>
    <p:sldId id="438" r:id="rId68"/>
    <p:sldId id="439" r:id="rId69"/>
    <p:sldId id="442" r:id="rId70"/>
    <p:sldId id="440" r:id="rId71"/>
    <p:sldId id="6793" r:id="rId72"/>
    <p:sldId id="466" r:id="rId73"/>
    <p:sldId id="305" r:id="rId74"/>
    <p:sldId id="463" r:id="rId75"/>
    <p:sldId id="307" r:id="rId76"/>
    <p:sldId id="6785" r:id="rId77"/>
    <p:sldId id="429" r:id="rId78"/>
    <p:sldId id="430" r:id="rId79"/>
    <p:sldId id="431" r:id="rId80"/>
    <p:sldId id="4369" r:id="rId81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pos="363" userDrawn="1">
          <p15:clr>
            <a:srgbClr val="A4A3A4"/>
          </p15:clr>
        </p15:guide>
        <p15:guide id="4" pos="295" userDrawn="1">
          <p15:clr>
            <a:srgbClr val="A4A3A4"/>
          </p15:clr>
        </p15:guide>
        <p15:guide id="5" orient="horz" pos="2913" userDrawn="1">
          <p15:clr>
            <a:srgbClr val="A4A3A4"/>
          </p15:clr>
        </p15:guide>
        <p15:guide id="6" pos="1020" userDrawn="1">
          <p15:clr>
            <a:srgbClr val="A4A3A4"/>
          </p15:clr>
        </p15:guide>
        <p15:guide id="7" pos="4241" userDrawn="1">
          <p15:clr>
            <a:srgbClr val="A4A3A4"/>
          </p15:clr>
        </p15:guide>
        <p15:guide id="8" orient="horz" pos="459" userDrawn="1">
          <p15:clr>
            <a:srgbClr val="A4A3A4"/>
          </p15:clr>
        </p15:guide>
        <p15:guide id="9" pos="5465" userDrawn="1">
          <p15:clr>
            <a:srgbClr val="A4A3A4"/>
          </p15:clr>
        </p15:guide>
        <p15:guide id="10" orient="horz" pos="816" userDrawn="1">
          <p15:clr>
            <a:srgbClr val="A4A3A4"/>
          </p15:clr>
        </p15:guide>
        <p15:guide id="11" orient="horz" pos="531" userDrawn="1">
          <p15:clr>
            <a:srgbClr val="A4A3A4"/>
          </p15:clr>
        </p15:guide>
        <p15:guide id="12" pos="2948" userDrawn="1">
          <p15:clr>
            <a:srgbClr val="A4A3A4"/>
          </p15:clr>
        </p15:guide>
        <p15:guide id="14" pos="2812" userDrawn="1">
          <p15:clr>
            <a:srgbClr val="A4A3A4"/>
          </p15:clr>
        </p15:guide>
        <p15:guide id="15" pos="1542" userDrawn="1">
          <p15:clr>
            <a:srgbClr val="A4A3A4"/>
          </p15:clr>
        </p15:guide>
        <p15:guide id="16" orient="horz" pos="186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9" name="만든 이" initials="오전" lastIdx="0" clrIdx="8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E296"/>
    <a:srgbClr val="003738"/>
    <a:srgbClr val="9D9D9C"/>
    <a:srgbClr val="00B336"/>
    <a:srgbClr val="00B492"/>
    <a:srgbClr val="005F4B"/>
    <a:srgbClr val="93EB20"/>
    <a:srgbClr val="F39200"/>
    <a:srgbClr val="F1F1F1"/>
    <a:srgbClr val="3F96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88452" autoAdjust="0"/>
  </p:normalViewPr>
  <p:slideViewPr>
    <p:cSldViewPr snapToGrid="0">
      <p:cViewPr varScale="1">
        <p:scale>
          <a:sx n="128" d="100"/>
          <a:sy n="128" d="100"/>
        </p:scale>
        <p:origin x="1086" y="120"/>
      </p:cViewPr>
      <p:guideLst>
        <p:guide pos="2880"/>
        <p:guide pos="363"/>
        <p:guide pos="295"/>
        <p:guide orient="horz" pos="2913"/>
        <p:guide pos="1020"/>
        <p:guide pos="4241"/>
        <p:guide orient="horz" pos="459"/>
        <p:guide pos="5465"/>
        <p:guide orient="horz" pos="816"/>
        <p:guide orient="horz" pos="531"/>
        <p:guide pos="2948"/>
        <p:guide pos="2812"/>
        <p:guide pos="1542"/>
        <p:guide orient="horz" pos="186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63" Type="http://schemas.openxmlformats.org/officeDocument/2006/relationships/slide" Target="slides/slide52.xml"/><Relationship Id="rId68" Type="http://schemas.openxmlformats.org/officeDocument/2006/relationships/slide" Target="slides/slide57.xml"/><Relationship Id="rId84" Type="http://schemas.openxmlformats.org/officeDocument/2006/relationships/commentAuthors" Target="commentAuthors.xml"/><Relationship Id="rId16" Type="http://schemas.openxmlformats.org/officeDocument/2006/relationships/slide" Target="slides/slide5.xml"/><Relationship Id="rId11" Type="http://schemas.openxmlformats.org/officeDocument/2006/relationships/slideMaster" Target="slideMasters/slideMaster8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53" Type="http://schemas.openxmlformats.org/officeDocument/2006/relationships/slide" Target="slides/slide42.xml"/><Relationship Id="rId58" Type="http://schemas.openxmlformats.org/officeDocument/2006/relationships/slide" Target="slides/slide47.xml"/><Relationship Id="rId74" Type="http://schemas.openxmlformats.org/officeDocument/2006/relationships/slide" Target="slides/slide63.xml"/><Relationship Id="rId79" Type="http://schemas.openxmlformats.org/officeDocument/2006/relationships/slide" Target="slides/slide68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8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slide" Target="slides/slide45.xml"/><Relationship Id="rId64" Type="http://schemas.openxmlformats.org/officeDocument/2006/relationships/slide" Target="slides/slide53.xml"/><Relationship Id="rId69" Type="http://schemas.openxmlformats.org/officeDocument/2006/relationships/slide" Target="slides/slide58.xml"/><Relationship Id="rId77" Type="http://schemas.openxmlformats.org/officeDocument/2006/relationships/slide" Target="slides/slide66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0.xml"/><Relationship Id="rId72" Type="http://schemas.openxmlformats.org/officeDocument/2006/relationships/slide" Target="slides/slide61.xml"/><Relationship Id="rId80" Type="http://schemas.openxmlformats.org/officeDocument/2006/relationships/slide" Target="slides/slide69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slide" Target="slides/slide48.xml"/><Relationship Id="rId67" Type="http://schemas.openxmlformats.org/officeDocument/2006/relationships/slide" Target="slides/slide56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slide" Target="slides/slide43.xml"/><Relationship Id="rId62" Type="http://schemas.openxmlformats.org/officeDocument/2006/relationships/slide" Target="slides/slide51.xml"/><Relationship Id="rId70" Type="http://schemas.openxmlformats.org/officeDocument/2006/relationships/slide" Target="slides/slide59.xml"/><Relationship Id="rId75" Type="http://schemas.openxmlformats.org/officeDocument/2006/relationships/slide" Target="slides/slide64.xml"/><Relationship Id="rId83" Type="http://schemas.openxmlformats.org/officeDocument/2006/relationships/handoutMaster" Target="handoutMasters/handoutMaster1.xml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slide" Target="slides/slide46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openxmlformats.org/officeDocument/2006/relationships/slide" Target="slides/slide49.xml"/><Relationship Id="rId65" Type="http://schemas.openxmlformats.org/officeDocument/2006/relationships/slide" Target="slides/slide54.xml"/><Relationship Id="rId73" Type="http://schemas.openxmlformats.org/officeDocument/2006/relationships/slide" Target="slides/slide62.xml"/><Relationship Id="rId78" Type="http://schemas.openxmlformats.org/officeDocument/2006/relationships/slide" Target="slides/slide67.xml"/><Relationship Id="rId81" Type="http://schemas.openxmlformats.org/officeDocument/2006/relationships/slide" Target="slides/slide70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9" Type="http://schemas.openxmlformats.org/officeDocument/2006/relationships/slide" Target="slides/slide28.xml"/><Relationship Id="rId34" Type="http://schemas.openxmlformats.org/officeDocument/2006/relationships/slide" Target="slides/slide23.xml"/><Relationship Id="rId50" Type="http://schemas.openxmlformats.org/officeDocument/2006/relationships/slide" Target="slides/slide39.xml"/><Relationship Id="rId55" Type="http://schemas.openxmlformats.org/officeDocument/2006/relationships/slide" Target="slides/slide44.xml"/><Relationship Id="rId76" Type="http://schemas.openxmlformats.org/officeDocument/2006/relationships/slide" Target="slides/slide65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0.xml"/><Relationship Id="rId2" Type="http://schemas.openxmlformats.org/officeDocument/2006/relationships/customXml" Target="../customXml/item2.xml"/><Relationship Id="rId29" Type="http://schemas.openxmlformats.org/officeDocument/2006/relationships/slide" Target="slides/slide18.xml"/><Relationship Id="rId24" Type="http://schemas.openxmlformats.org/officeDocument/2006/relationships/slide" Target="slides/slide13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66" Type="http://schemas.openxmlformats.org/officeDocument/2006/relationships/slide" Target="slides/slide55.xml"/><Relationship Id="rId87" Type="http://schemas.openxmlformats.org/officeDocument/2006/relationships/theme" Target="theme/theme1.xml"/><Relationship Id="rId61" Type="http://schemas.openxmlformats.org/officeDocument/2006/relationships/slide" Target="slides/slide50.xml"/><Relationship Id="rId8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3808731556883216"/>
          <c:y val="6.3287178761795487E-2"/>
          <c:w val="0.39813570250624919"/>
          <c:h val="0.8229624493905072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2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bg1">
                  <a:alpha val="40000"/>
                </a:schemeClr>
              </a:solidFill>
              <a:ln w="63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E3E-4C68-B874-A41450D00E1B}"/>
              </c:ext>
            </c:extLst>
          </c:dPt>
          <c:dPt>
            <c:idx val="1"/>
            <c:invertIfNegative val="0"/>
            <c:bubble3D val="0"/>
            <c:spPr>
              <a:solidFill>
                <a:srgbClr val="93EB2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E3E-4C68-B874-A41450D00E1B}"/>
              </c:ext>
            </c:extLst>
          </c:dPt>
          <c:dPt>
            <c:idx val="2"/>
            <c:invertIfNegative val="0"/>
            <c:bubble3D val="0"/>
            <c:spPr>
              <a:solidFill>
                <a:srgbClr val="00E29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E3E-4C68-B874-A41450D00E1B}"/>
              </c:ext>
            </c:extLst>
          </c:dPt>
          <c:dPt>
            <c:idx val="3"/>
            <c:invertIfNegative val="0"/>
            <c:bubble3D val="0"/>
            <c:spPr>
              <a:solidFill>
                <a:srgbClr val="93EB20">
                  <a:alpha val="40000"/>
                </a:srgbClr>
              </a:solidFill>
              <a:ln w="6350">
                <a:solidFill>
                  <a:srgbClr val="93EB20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E3E-4C68-B874-A41450D00E1B}"/>
              </c:ext>
            </c:extLst>
          </c:dPt>
          <c:dPt>
            <c:idx val="4"/>
            <c:invertIfNegative val="0"/>
            <c:bubble3D val="0"/>
            <c:spPr>
              <a:solidFill>
                <a:srgbClr val="00B49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E3E-4C68-B874-A41450D00E1B}"/>
              </c:ext>
            </c:extLst>
          </c:dPt>
          <c:dPt>
            <c:idx val="5"/>
            <c:invertIfNegative val="0"/>
            <c:bubble3D val="0"/>
            <c:spPr>
              <a:solidFill>
                <a:srgbClr val="00E29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DE3E-4C68-B874-A41450D00E1B}"/>
              </c:ext>
            </c:extLst>
          </c:dPt>
          <c:dPt>
            <c:idx val="6"/>
            <c:invertIfNegative val="0"/>
            <c:bubble3D val="0"/>
            <c:spPr>
              <a:solidFill>
                <a:srgbClr val="00E296">
                  <a:alpha val="40000"/>
                </a:srgbClr>
              </a:solidFill>
              <a:ln w="6350">
                <a:solidFill>
                  <a:srgbClr val="00E296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DE3E-4C68-B874-A41450D00E1B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DE3E-4C68-B874-A41450D00E1B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DE3E-4C68-B874-A41450D00E1B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DE3E-4C68-B874-A41450D00E1B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DE3E-4C68-B874-A41450D00E1B}"/>
              </c:ext>
            </c:extLst>
          </c:dPt>
          <c:dPt>
            <c:idx val="12"/>
            <c:invertIfNegative val="0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DE3E-4C68-B874-A41450D00E1B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DE3E-4C68-B874-A41450D00E1B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DE3E-4C68-B874-A41450D00E1B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DE3E-4C68-B874-A41450D00E1B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DE3E-4C68-B874-A41450D00E1B}"/>
              </c:ext>
            </c:extLst>
          </c:dPt>
          <c:dPt>
            <c:idx val="17"/>
            <c:invertIfNegative val="0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1-DE3E-4C68-B874-A41450D00E1B}"/>
              </c:ext>
            </c:extLst>
          </c:dPt>
          <c:dPt>
            <c:idx val="18"/>
            <c:invertIfNegative val="0"/>
            <c:bubble3D val="0"/>
            <c:spPr>
              <a:solidFill>
                <a:schemeClr val="accent1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DE3E-4C68-B874-A41450D00E1B}"/>
              </c:ext>
            </c:extLst>
          </c:dPt>
          <c:dPt>
            <c:idx val="19"/>
            <c:invertIfNegative val="0"/>
            <c:bubble3D val="0"/>
            <c:spPr>
              <a:solidFill>
                <a:schemeClr val="accent2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DE3E-4C68-B874-A41450D00E1B}"/>
              </c:ext>
            </c:extLst>
          </c:dPt>
          <c:dPt>
            <c:idx val="20"/>
            <c:invertIfNegative val="0"/>
            <c:bubble3D val="0"/>
            <c:spPr>
              <a:solidFill>
                <a:schemeClr val="accent3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DE3E-4C68-B874-A41450D00E1B}"/>
              </c:ext>
            </c:extLst>
          </c:dPt>
          <c:dPt>
            <c:idx val="21"/>
            <c:invertIfNegative val="0"/>
            <c:bubble3D val="0"/>
            <c:spPr>
              <a:solidFill>
                <a:schemeClr val="accent4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9-DE3E-4C68-B874-A41450D00E1B}"/>
              </c:ext>
            </c:extLst>
          </c:dPt>
          <c:dPt>
            <c:idx val="22"/>
            <c:invertIfNegative val="0"/>
            <c:bubble3D val="0"/>
            <c:spPr>
              <a:solidFill>
                <a:schemeClr val="accent5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B-DE3E-4C68-B874-A41450D00E1B}"/>
              </c:ext>
            </c:extLst>
          </c:dPt>
          <c:dPt>
            <c:idx val="23"/>
            <c:invertIfNegative val="0"/>
            <c:bubble3D val="0"/>
            <c:spPr>
              <a:solidFill>
                <a:schemeClr val="accent6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D-DE3E-4C68-B874-A41450D00E1B}"/>
              </c:ext>
            </c:extLst>
          </c:dPt>
          <c:dPt>
            <c:idx val="24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F-DE3E-4C68-B874-A41450D00E1B}"/>
              </c:ext>
            </c:extLst>
          </c:dPt>
          <c:dPt>
            <c:idx val="25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1-DE3E-4C68-B874-A41450D00E1B}"/>
              </c:ext>
            </c:extLst>
          </c:dPt>
          <c:dPt>
            <c:idx val="26"/>
            <c:invertIfNegative val="0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3-DE3E-4C68-B874-A41450D00E1B}"/>
              </c:ext>
            </c:extLst>
          </c:dPt>
          <c:dPt>
            <c:idx val="27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5-DE3E-4C68-B874-A41450D00E1B}"/>
              </c:ext>
            </c:extLst>
          </c:dPt>
          <c:dPt>
            <c:idx val="28"/>
            <c:invertIfNegative val="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7-DE3E-4C68-B874-A41450D00E1B}"/>
              </c:ext>
            </c:extLst>
          </c:dPt>
          <c:dPt>
            <c:idx val="29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9-DE3E-4C68-B874-A41450D00E1B}"/>
              </c:ext>
            </c:extLst>
          </c:dPt>
          <c:dPt>
            <c:idx val="30"/>
            <c:invertIfNegative val="0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B-DE3E-4C68-B874-A41450D00E1B}"/>
              </c:ext>
            </c:extLst>
          </c:dPt>
          <c:dPt>
            <c:idx val="31"/>
            <c:invertIfNegative val="0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D-DE3E-4C68-B874-A41450D00E1B}"/>
              </c:ext>
            </c:extLst>
          </c:dPt>
          <c:dPt>
            <c:idx val="32"/>
            <c:invertIfNegative val="0"/>
            <c:bubble3D val="0"/>
            <c:spPr>
              <a:solidFill>
                <a:schemeClr val="accent3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F-DE3E-4C68-B874-A41450D00E1B}"/>
              </c:ext>
            </c:extLst>
          </c:dPt>
          <c:dPt>
            <c:idx val="33"/>
            <c:invertIfNegative val="0"/>
            <c:bubble3D val="0"/>
            <c:spPr>
              <a:solidFill>
                <a:schemeClr val="accent4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1-DE3E-4C68-B874-A41450D00E1B}"/>
              </c:ext>
            </c:extLst>
          </c:dPt>
          <c:dPt>
            <c:idx val="34"/>
            <c:invertIfNegative val="0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3-DE3E-4C68-B874-A41450D00E1B}"/>
              </c:ext>
            </c:extLst>
          </c:dPt>
          <c:dPt>
            <c:idx val="35"/>
            <c:invertIfNegative val="0"/>
            <c:bubble3D val="0"/>
            <c:spPr>
              <a:solidFill>
                <a:schemeClr val="accent6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5-DE3E-4C68-B874-A41450D00E1B}"/>
              </c:ext>
            </c:extLst>
          </c:dPt>
          <c:dPt>
            <c:idx val="36"/>
            <c:invertIfNegative val="0"/>
            <c:bubble3D val="0"/>
            <c:spPr>
              <a:solidFill>
                <a:schemeClr val="accent1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7-DE3E-4C68-B874-A41450D00E1B}"/>
              </c:ext>
            </c:extLst>
          </c:dPt>
          <c:dPt>
            <c:idx val="37"/>
            <c:invertIfNegative val="0"/>
            <c:bubble3D val="0"/>
            <c:spPr>
              <a:solidFill>
                <a:schemeClr val="accent2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9-DE3E-4C68-B874-A41450D00E1B}"/>
              </c:ext>
            </c:extLst>
          </c:dPt>
          <c:dPt>
            <c:idx val="38"/>
            <c:invertIfNegative val="0"/>
            <c:bubble3D val="0"/>
            <c:spPr>
              <a:solidFill>
                <a:schemeClr val="accent3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B-DE3E-4C68-B874-A41450D00E1B}"/>
              </c:ext>
            </c:extLst>
          </c:dPt>
          <c:dPt>
            <c:idx val="39"/>
            <c:invertIfNegative val="0"/>
            <c:bubble3D val="0"/>
            <c:spPr>
              <a:solidFill>
                <a:schemeClr val="accent4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D-DE3E-4C68-B874-A41450D00E1B}"/>
              </c:ext>
            </c:extLst>
          </c:dPt>
          <c:dPt>
            <c:idx val="40"/>
            <c:invertIfNegative val="0"/>
            <c:bubble3D val="0"/>
            <c:spPr>
              <a:solidFill>
                <a:schemeClr val="accent5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F-DE3E-4C68-B874-A41450D00E1B}"/>
              </c:ext>
            </c:extLst>
          </c:dPt>
          <c:dPt>
            <c:idx val="41"/>
            <c:invertIfNegative val="0"/>
            <c:bubble3D val="0"/>
            <c:spPr>
              <a:solidFill>
                <a:schemeClr val="accent6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1-DE3E-4C68-B874-A41450D00E1B}"/>
              </c:ext>
            </c:extLst>
          </c:dPt>
          <c:dPt>
            <c:idx val="42"/>
            <c:invertIfNegative val="0"/>
            <c:bubble3D val="0"/>
            <c:spPr>
              <a:solidFill>
                <a:schemeClr val="accent1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3-DE3E-4C68-B874-A41450D00E1B}"/>
              </c:ext>
            </c:extLst>
          </c:dPt>
          <c:dPt>
            <c:idx val="43"/>
            <c:invertIfNegative val="0"/>
            <c:bubble3D val="0"/>
            <c:spPr>
              <a:solidFill>
                <a:schemeClr val="accent2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5-DE3E-4C68-B874-A41450D00E1B}"/>
              </c:ext>
            </c:extLst>
          </c:dPt>
          <c:dPt>
            <c:idx val="44"/>
            <c:invertIfNegative val="0"/>
            <c:bubble3D val="0"/>
            <c:spPr>
              <a:solidFill>
                <a:schemeClr val="accent3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7-DE3E-4C68-B874-A41450D00E1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>
                    <a:solidFill>
                      <a:schemeClr val="bg1"/>
                    </a:solidFill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We use another third-party backup solution running as a service in the cloud</c:v>
                </c:pt>
                <c:pt idx="1">
                  <c:v>We use another third-party backup solution on-premises</c:v>
                </c:pt>
                <c:pt idx="2">
                  <c:v>We use another Software-as-a-Service backup (SaaS) solution</c:v>
                </c:pt>
                <c:pt idx="3">
                  <c:v>We use Veeam Backup for Microsoft Office 365</c:v>
                </c:pt>
                <c:pt idx="4">
                  <c:v>We manually copy data to on-premises data center or another cloud</c:v>
                </c:pt>
                <c:pt idx="5">
                  <c:v>We do not backup Office 365 data</c:v>
                </c:pt>
                <c:pt idx="6">
                  <c:v>Rely on Microsoft's native tools for backup and recovery</c:v>
                </c:pt>
              </c:strCache>
            </c:strRef>
          </c:cat>
          <c:val>
            <c:numRef>
              <c:f>Sheet1!$B$2:$B$8</c:f>
              <c:numCache>
                <c:formatCode>0%</c:formatCode>
                <c:ptCount val="7"/>
                <c:pt idx="0">
                  <c:v>3.876326718966313E-2</c:v>
                </c:pt>
                <c:pt idx="1">
                  <c:v>3.2302722658052604E-2</c:v>
                </c:pt>
                <c:pt idx="2">
                  <c:v>5.0299953853253344E-2</c:v>
                </c:pt>
                <c:pt idx="3">
                  <c:v>0.10013844023996309</c:v>
                </c:pt>
                <c:pt idx="4">
                  <c:v>2.1688970927549608E-2</c:v>
                </c:pt>
                <c:pt idx="5">
                  <c:v>0.56852791878172593</c:v>
                </c:pt>
                <c:pt idx="6">
                  <c:v>0.18827872634979234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58-DE3E-4C68-B874-A41450D00E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44386304"/>
        <c:axId val="144384768"/>
      </c:barChart>
      <c:valAx>
        <c:axId val="144384768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144386304"/>
        <c:crosses val="autoZero"/>
        <c:crossBetween val="between"/>
      </c:valAx>
      <c:catAx>
        <c:axId val="1443863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ln/>
        </c:spPr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ko-KR"/>
          </a:p>
        </c:txPr>
        <c:crossAx val="14438476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9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4877495377750822"/>
          <c:y val="6.3287178761795487E-2"/>
          <c:w val="0.58744810032407413"/>
          <c:h val="0.8229624493905072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2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bg1">
                  <a:alpha val="40000"/>
                </a:schemeClr>
              </a:solidFill>
              <a:ln w="63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8FE-4B8D-B268-4A9FD3371B97}"/>
              </c:ext>
            </c:extLst>
          </c:dPt>
          <c:dPt>
            <c:idx val="1"/>
            <c:invertIfNegative val="0"/>
            <c:bubble3D val="0"/>
            <c:spPr>
              <a:solidFill>
                <a:srgbClr val="93EB20">
                  <a:alpha val="40000"/>
                </a:srgbClr>
              </a:solidFill>
              <a:ln w="6350">
                <a:solidFill>
                  <a:srgbClr val="93EB20"/>
                </a:solidFill>
              </a:ln>
            </c:spPr>
            <c:extLst>
              <c:ext xmlns:c16="http://schemas.microsoft.com/office/drawing/2014/chart" uri="{C3380CC4-5D6E-409C-BE32-E72D297353CC}">
                <c16:uniqueId val="{00000058-F5BC-40F4-95F4-05D3F6924C1B}"/>
              </c:ext>
            </c:extLst>
          </c:dPt>
          <c:dPt>
            <c:idx val="2"/>
            <c:invertIfNegative val="0"/>
            <c:bubble3D val="0"/>
            <c:spPr>
              <a:solidFill>
                <a:srgbClr val="93EB2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8FE-4B8D-B268-4A9FD3371B97}"/>
              </c:ext>
            </c:extLst>
          </c:dPt>
          <c:dPt>
            <c:idx val="3"/>
            <c:invertIfNegative val="0"/>
            <c:bubble3D val="0"/>
            <c:spPr>
              <a:solidFill>
                <a:srgbClr val="00E29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8FE-4B8D-B268-4A9FD3371B97}"/>
              </c:ext>
            </c:extLst>
          </c:dPt>
          <c:dPt>
            <c:idx val="4"/>
            <c:invertIfNegative val="0"/>
            <c:bubble3D val="0"/>
            <c:spPr>
              <a:solidFill>
                <a:srgbClr val="93EB2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8FE-4B8D-B268-4A9FD3371B97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8FE-4B8D-B268-4A9FD3371B97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48FE-4B8D-B268-4A9FD3371B97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8FE-4B8D-B268-4A9FD3371B97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8FE-4B8D-B268-4A9FD3371B97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48FE-4B8D-B268-4A9FD3371B97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48FE-4B8D-B268-4A9FD3371B97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48FE-4B8D-B268-4A9FD3371B97}"/>
              </c:ext>
            </c:extLst>
          </c:dPt>
          <c:dPt>
            <c:idx val="12"/>
            <c:invertIfNegative val="0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48FE-4B8D-B268-4A9FD3371B97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48FE-4B8D-B268-4A9FD3371B97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48FE-4B8D-B268-4A9FD3371B97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48FE-4B8D-B268-4A9FD3371B97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5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48FE-4B8D-B268-4A9FD3371B97}"/>
              </c:ext>
            </c:extLst>
          </c:dPt>
          <c:dPt>
            <c:idx val="17"/>
            <c:invertIfNegative val="0"/>
            <c:bubble3D val="0"/>
            <c:spPr>
              <a:solidFill>
                <a:schemeClr val="accent6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1-48FE-4B8D-B268-4A9FD3371B97}"/>
              </c:ext>
            </c:extLst>
          </c:dPt>
          <c:dPt>
            <c:idx val="18"/>
            <c:invertIfNegative val="0"/>
            <c:bubble3D val="0"/>
            <c:spPr>
              <a:solidFill>
                <a:schemeClr val="accent1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3-48FE-4B8D-B268-4A9FD3371B97}"/>
              </c:ext>
            </c:extLst>
          </c:dPt>
          <c:dPt>
            <c:idx val="19"/>
            <c:invertIfNegative val="0"/>
            <c:bubble3D val="0"/>
            <c:spPr>
              <a:solidFill>
                <a:schemeClr val="accent2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5-48FE-4B8D-B268-4A9FD3371B97}"/>
              </c:ext>
            </c:extLst>
          </c:dPt>
          <c:dPt>
            <c:idx val="20"/>
            <c:invertIfNegative val="0"/>
            <c:bubble3D val="0"/>
            <c:spPr>
              <a:solidFill>
                <a:schemeClr val="accent3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7-48FE-4B8D-B268-4A9FD3371B97}"/>
              </c:ext>
            </c:extLst>
          </c:dPt>
          <c:dPt>
            <c:idx val="21"/>
            <c:invertIfNegative val="0"/>
            <c:bubble3D val="0"/>
            <c:spPr>
              <a:solidFill>
                <a:schemeClr val="accent4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9-48FE-4B8D-B268-4A9FD3371B97}"/>
              </c:ext>
            </c:extLst>
          </c:dPt>
          <c:dPt>
            <c:idx val="22"/>
            <c:invertIfNegative val="0"/>
            <c:bubble3D val="0"/>
            <c:spPr>
              <a:solidFill>
                <a:schemeClr val="accent5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B-48FE-4B8D-B268-4A9FD3371B97}"/>
              </c:ext>
            </c:extLst>
          </c:dPt>
          <c:dPt>
            <c:idx val="23"/>
            <c:invertIfNegative val="0"/>
            <c:bubble3D val="0"/>
            <c:spPr>
              <a:solidFill>
                <a:schemeClr val="accent6">
                  <a:lumMod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D-48FE-4B8D-B268-4A9FD3371B97}"/>
              </c:ext>
            </c:extLst>
          </c:dPt>
          <c:dPt>
            <c:idx val="24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2F-48FE-4B8D-B268-4A9FD3371B97}"/>
              </c:ext>
            </c:extLst>
          </c:dPt>
          <c:dPt>
            <c:idx val="25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1-48FE-4B8D-B268-4A9FD3371B97}"/>
              </c:ext>
            </c:extLst>
          </c:dPt>
          <c:dPt>
            <c:idx val="26"/>
            <c:invertIfNegative val="0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3-48FE-4B8D-B268-4A9FD3371B97}"/>
              </c:ext>
            </c:extLst>
          </c:dPt>
          <c:dPt>
            <c:idx val="27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5-48FE-4B8D-B268-4A9FD3371B97}"/>
              </c:ext>
            </c:extLst>
          </c:dPt>
          <c:dPt>
            <c:idx val="28"/>
            <c:invertIfNegative val="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7-48FE-4B8D-B268-4A9FD3371B97}"/>
              </c:ext>
            </c:extLst>
          </c:dPt>
          <c:dPt>
            <c:idx val="29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9-48FE-4B8D-B268-4A9FD3371B97}"/>
              </c:ext>
            </c:extLst>
          </c:dPt>
          <c:dPt>
            <c:idx val="30"/>
            <c:invertIfNegative val="0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B-48FE-4B8D-B268-4A9FD3371B97}"/>
              </c:ext>
            </c:extLst>
          </c:dPt>
          <c:dPt>
            <c:idx val="31"/>
            <c:invertIfNegative val="0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D-48FE-4B8D-B268-4A9FD3371B97}"/>
              </c:ext>
            </c:extLst>
          </c:dPt>
          <c:dPt>
            <c:idx val="32"/>
            <c:invertIfNegative val="0"/>
            <c:bubble3D val="0"/>
            <c:spPr>
              <a:solidFill>
                <a:schemeClr val="accent3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3F-48FE-4B8D-B268-4A9FD3371B97}"/>
              </c:ext>
            </c:extLst>
          </c:dPt>
          <c:dPt>
            <c:idx val="33"/>
            <c:invertIfNegative val="0"/>
            <c:bubble3D val="0"/>
            <c:spPr>
              <a:solidFill>
                <a:schemeClr val="accent4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1-48FE-4B8D-B268-4A9FD3371B97}"/>
              </c:ext>
            </c:extLst>
          </c:dPt>
          <c:dPt>
            <c:idx val="34"/>
            <c:invertIfNegative val="0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3-48FE-4B8D-B268-4A9FD3371B97}"/>
              </c:ext>
            </c:extLst>
          </c:dPt>
          <c:dPt>
            <c:idx val="35"/>
            <c:invertIfNegative val="0"/>
            <c:bubble3D val="0"/>
            <c:spPr>
              <a:solidFill>
                <a:schemeClr val="accent6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5-48FE-4B8D-B268-4A9FD3371B97}"/>
              </c:ext>
            </c:extLst>
          </c:dPt>
          <c:dPt>
            <c:idx val="36"/>
            <c:invertIfNegative val="0"/>
            <c:bubble3D val="0"/>
            <c:spPr>
              <a:solidFill>
                <a:schemeClr val="accent1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7-48FE-4B8D-B268-4A9FD3371B97}"/>
              </c:ext>
            </c:extLst>
          </c:dPt>
          <c:dPt>
            <c:idx val="37"/>
            <c:invertIfNegative val="0"/>
            <c:bubble3D val="0"/>
            <c:spPr>
              <a:solidFill>
                <a:schemeClr val="accent2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9-48FE-4B8D-B268-4A9FD3371B97}"/>
              </c:ext>
            </c:extLst>
          </c:dPt>
          <c:dPt>
            <c:idx val="38"/>
            <c:invertIfNegative val="0"/>
            <c:bubble3D val="0"/>
            <c:spPr>
              <a:solidFill>
                <a:schemeClr val="accent3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B-48FE-4B8D-B268-4A9FD3371B97}"/>
              </c:ext>
            </c:extLst>
          </c:dPt>
          <c:dPt>
            <c:idx val="39"/>
            <c:invertIfNegative val="0"/>
            <c:bubble3D val="0"/>
            <c:spPr>
              <a:solidFill>
                <a:schemeClr val="accent4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D-48FE-4B8D-B268-4A9FD3371B97}"/>
              </c:ext>
            </c:extLst>
          </c:dPt>
          <c:dPt>
            <c:idx val="40"/>
            <c:invertIfNegative val="0"/>
            <c:bubble3D val="0"/>
            <c:spPr>
              <a:solidFill>
                <a:schemeClr val="accent5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4F-48FE-4B8D-B268-4A9FD3371B97}"/>
              </c:ext>
            </c:extLst>
          </c:dPt>
          <c:dPt>
            <c:idx val="41"/>
            <c:invertIfNegative val="0"/>
            <c:bubble3D val="0"/>
            <c:spPr>
              <a:solidFill>
                <a:schemeClr val="accent6">
                  <a:lumMod val="70000"/>
                  <a:lumOff val="3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1-48FE-4B8D-B268-4A9FD3371B97}"/>
              </c:ext>
            </c:extLst>
          </c:dPt>
          <c:dPt>
            <c:idx val="42"/>
            <c:invertIfNegative val="0"/>
            <c:bubble3D val="0"/>
            <c:spPr>
              <a:solidFill>
                <a:schemeClr val="accent1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3-48FE-4B8D-B268-4A9FD3371B97}"/>
              </c:ext>
            </c:extLst>
          </c:dPt>
          <c:dPt>
            <c:idx val="43"/>
            <c:invertIfNegative val="0"/>
            <c:bubble3D val="0"/>
            <c:spPr>
              <a:solidFill>
                <a:schemeClr val="accent2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5-48FE-4B8D-B268-4A9FD3371B97}"/>
              </c:ext>
            </c:extLst>
          </c:dPt>
          <c:dPt>
            <c:idx val="44"/>
            <c:invertIfNegative val="0"/>
            <c:bubble3D val="0"/>
            <c:spPr>
              <a:solidFill>
                <a:schemeClr val="accent3">
                  <a:lumMod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57-48FE-4B8D-B268-4A9FD3371B97}"/>
              </c:ext>
            </c:extLst>
          </c:dPt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Other</c:v>
                </c:pt>
                <c:pt idx="1">
                  <c:v>Don't use/none</c:v>
                </c:pt>
                <c:pt idx="2">
                  <c:v>Retention policy gaps (thinking something was protected that wasn't)</c:v>
                </c:pt>
                <c:pt idx="3">
                  <c:v>Security threats (malicious insider, ransomware, malware)</c:v>
                </c:pt>
                <c:pt idx="4">
                  <c:v>User error/Accidential deletion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5.6256572029442689E-2</c:v>
                </c:pt>
                <c:pt idx="1">
                  <c:v>0.19663512092534174</c:v>
                </c:pt>
                <c:pt idx="2">
                  <c:v>0.19295478443743427</c:v>
                </c:pt>
                <c:pt idx="3">
                  <c:v>0.17981072555205047</c:v>
                </c:pt>
                <c:pt idx="4">
                  <c:v>0.37434279705573081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58-48FE-4B8D-B268-4A9FD3371B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44737408"/>
        <c:axId val="144731520"/>
      </c:barChart>
      <c:valAx>
        <c:axId val="144731520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144737408"/>
        <c:crosses val="autoZero"/>
        <c:crossBetween val="between"/>
      </c:valAx>
      <c:catAx>
        <c:axId val="1447374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ln w="6350">
            <a:solidFill>
              <a:schemeClr val="bg1"/>
            </a:solidFill>
          </a:ln>
        </c:spPr>
        <c:crossAx val="14473152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>
          <a:solidFill>
            <a:schemeClr val="bg1"/>
          </a:solidFill>
        </a:defRPr>
      </a:pPr>
      <a:endParaRPr lang="ko-KR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014" y="0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5E99C-BE4E-4355-90D5-0EE3464258D9}" type="datetimeFigureOut">
              <a:rPr lang="en-US" smtClean="0">
                <a:latin typeface="Tahoma" panose="020B0604030504040204" pitchFamily="34" charset="0"/>
              </a:rPr>
              <a:t>10/7/2020</a:t>
            </a:fld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658444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014" y="6658444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3E43BF-A41D-4418-A59B-857761317DF5}" type="slidenum">
              <a:rPr lang="en-US" smtClean="0">
                <a:latin typeface="Tahoma" panose="020B0604030504040204" pitchFamily="34" charset="0"/>
              </a:rPr>
              <a:t>‹#›</a:t>
            </a:fld>
            <a:endParaRPr 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1162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Tahoma" panose="020B0604030504040204" pitchFamily="34" charset="0"/>
              </a:defRPr>
            </a:lvl1pPr>
          </a:lstStyle>
          <a:p>
            <a:fld id="{42B9AD4B-8655-4940-A3C2-456FA4D65BFE}" type="datetimeFigureOut">
              <a:rPr lang="en-US" smtClean="0"/>
              <a:pPr/>
              <a:t>10/7/2020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5"/>
            <a:ext cx="7437120" cy="276034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Tahoma" panose="020B0604030504040204" pitchFamily="34" charset="0"/>
              </a:defRPr>
            </a:lvl1pPr>
          </a:lstStyle>
          <a:p>
            <a:fld id="{650144F6-1F44-484E-96B6-CAB23FCB33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077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144F6-1F44-484E-96B6-CAB23FCB3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518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E49C33-A899-4080-B833-E3FCF70FA0F1}" type="slidenum">
              <a:rPr kumimoji="0" lang="ru-RU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5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8741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E49C33-A899-4080-B833-E3FCF70FA0F1}" type="slidenum">
              <a:rPr kumimoji="0" lang="ru-RU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5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2460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5772">
              <a:defRPr/>
            </a:pPr>
            <a:fld id="{36E49C33-A899-4080-B833-E3FCF70FA0F1}" type="slidenum">
              <a:rPr lang="ru-RU" sz="1800" kern="0">
                <a:solidFill>
                  <a:sysClr val="windowText" lastClr="000000"/>
                </a:solidFill>
                <a:latin typeface="Calibri"/>
              </a:rPr>
              <a:pPr defTabSz="915772">
                <a:defRPr/>
              </a:pPr>
              <a:t>15</a:t>
            </a:fld>
            <a:endParaRPr lang="ko-KR" sz="1800" kern="0">
              <a:solidFill>
                <a:sysClr val="windowText" lastClr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02714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5772">
              <a:defRPr/>
            </a:pPr>
            <a:fld id="{36E49C33-A899-4080-B833-E3FCF70FA0F1}" type="slidenum">
              <a:rPr lang="ru-RU" sz="1800" kern="0">
                <a:solidFill>
                  <a:sysClr val="windowText" lastClr="000000"/>
                </a:solidFill>
                <a:latin typeface="Calibri"/>
              </a:rPr>
              <a:pPr defTabSz="915772">
                <a:defRPr/>
              </a:pPr>
              <a:t>16</a:t>
            </a:fld>
            <a:endParaRPr lang="ko-KR" sz="1800" kern="0">
              <a:solidFill>
                <a:sysClr val="windowText" lastClr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7208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5772">
              <a:defRPr/>
            </a:pPr>
            <a:fld id="{36E49C33-A899-4080-B833-E3FCF70FA0F1}" type="slidenum">
              <a:rPr lang="ru-RU" sz="1800" kern="0">
                <a:solidFill>
                  <a:sysClr val="windowText" lastClr="000000"/>
                </a:solidFill>
                <a:latin typeface="Calibri"/>
              </a:rPr>
              <a:pPr defTabSz="915772">
                <a:defRPr/>
              </a:pPr>
              <a:t>17</a:t>
            </a:fld>
            <a:endParaRPr lang="ko-KR" sz="1800" kern="0">
              <a:solidFill>
                <a:sysClr val="windowText" lastClr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5443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5772">
              <a:defRPr/>
            </a:pPr>
            <a:fld id="{36E49C33-A899-4080-B833-E3FCF70FA0F1}" type="slidenum">
              <a:rPr lang="ru-RU" sz="1800" kern="0">
                <a:solidFill>
                  <a:sysClr val="windowText" lastClr="000000"/>
                </a:solidFill>
                <a:latin typeface="Calibri"/>
              </a:rPr>
              <a:pPr defTabSz="915772">
                <a:defRPr/>
              </a:pPr>
              <a:t>18</a:t>
            </a:fld>
            <a:endParaRPr lang="ko-KR" sz="1800" kern="0">
              <a:solidFill>
                <a:sysClr val="windowText" lastClr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5345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144F6-1F44-484E-96B6-CAB23FCB3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34376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5772">
              <a:defRPr/>
            </a:pPr>
            <a:fld id="{36E49C33-A899-4080-B833-E3FCF70FA0F1}" type="slidenum">
              <a:rPr lang="ru-RU">
                <a:solidFill>
                  <a:prstClr val="black"/>
                </a:solidFill>
                <a:latin typeface="Calibri"/>
              </a:rPr>
              <a:pPr defTabSz="915772">
                <a:defRPr/>
              </a:pPr>
              <a:t>23</a:t>
            </a:fld>
            <a:endParaRPr lang="ko-KR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67337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144F6-1F44-484E-96B6-CAB23FCB3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86232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144F6-1F44-484E-96B6-CAB23FCB3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6090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#MASTER DECK INFO: &lt;Information about this slide&gt;</a:t>
            </a:r>
          </a:p>
          <a:p>
            <a:r>
              <a:rPr lang="en-US"/>
              <a:t>#VERSION: 2019/08/09</a:t>
            </a:r>
          </a:p>
          <a:p>
            <a:r>
              <a:rPr lang="en-US"/>
              <a:t>#EDITS: Changed Icon</a:t>
            </a:r>
          </a:p>
          <a:p>
            <a:endParaRPr lang="en-NL"/>
          </a:p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3E8696-B10A-46AE-BE47-AC3E5B71628D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795648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#MASTER DECK INFO: &lt;Information about this slide&gt;</a:t>
            </a:r>
          </a:p>
          <a:p>
            <a:r>
              <a:rPr lang="en-US" dirty="0"/>
              <a:t>#VERSION: 2019/07/30  </a:t>
            </a:r>
          </a:p>
          <a:p>
            <a:r>
              <a:rPr lang="en-US" dirty="0"/>
              <a:t>#EDITS: &lt;What’s changed&gt;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Taran</a:t>
            </a:r>
            <a:r>
              <a:rPr lang="en-US" dirty="0"/>
              <a:t> Cunningham, 24/01/2020 – updated and merged slides to include object storage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Animation notes: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Shows dataflow from Microsoft Office 365 and On-Premises to VBO to a backup repository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Fades the connection from VBO to the repository and the repository (trying to show that it’s one or the other)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Shows the process to send data to object storage, including the Cache Repo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Shows the </a:t>
            </a:r>
            <a:r>
              <a:rPr lang="en-US" dirty="0" err="1"/>
              <a:t>powershell</a:t>
            </a:r>
            <a:r>
              <a:rPr lang="en-US" dirty="0"/>
              <a:t> extension that can be used to automate backup tasks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Shows the RESTful </a:t>
            </a:r>
            <a:r>
              <a:rPr lang="en-US" dirty="0" err="1"/>
              <a:t>api</a:t>
            </a:r>
            <a:r>
              <a:rPr lang="en-US" dirty="0"/>
              <a:t> that exposes the VBO capabilities to other portals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3E8696-B10A-46AE-BE47-AC3E5B71628D}" type="slidenum">
              <a:rPr lang="en-NL" smtClean="0"/>
              <a:t>35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100069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#MASTER DECK INFO: &lt;Information about this slide&gt;</a:t>
            </a:r>
          </a:p>
          <a:p>
            <a:r>
              <a:rPr lang="en-US"/>
              <a:t>#VERSION: 2019/07/30  </a:t>
            </a:r>
          </a:p>
          <a:p>
            <a:r>
              <a:rPr lang="en-US"/>
              <a:t>#EDITS: &lt;What’s changed&gt;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Taran Cunningham, 24/01/2020 – updated and merged slides to include object storage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Animation notes:</a:t>
            </a:r>
          </a:p>
          <a:p>
            <a:pPr marL="228600" indent="-228600">
              <a:buFont typeface="+mj-lt"/>
              <a:buAutoNum type="arabicPeriod"/>
            </a:pPr>
            <a:r>
              <a:rPr lang="en-US"/>
              <a:t>Recovery from a backup repository</a:t>
            </a:r>
          </a:p>
          <a:p>
            <a:pPr marL="228600" indent="-228600">
              <a:buFont typeface="+mj-lt"/>
              <a:buAutoNum type="arabicPeriod"/>
            </a:pPr>
            <a:r>
              <a:rPr lang="en-US"/>
              <a:t>Some additional recovery options</a:t>
            </a:r>
          </a:p>
          <a:p>
            <a:pPr marL="228600" indent="-228600">
              <a:buFont typeface="+mj-lt"/>
              <a:buAutoNum type="arabicPeriod"/>
            </a:pPr>
            <a:r>
              <a:rPr lang="en-US"/>
              <a:t>Recovery from Object Storage (note that the search and browse takes place in the cache repo, not the object storage</a:t>
            </a:r>
          </a:p>
          <a:p>
            <a:pPr marL="228600" indent="-228600">
              <a:buFont typeface="+mj-lt"/>
              <a:buAutoNum type="arabicPeriod"/>
            </a:pPr>
            <a:r>
              <a:rPr lang="en-US"/>
              <a:t>Shows the RESTful </a:t>
            </a:r>
            <a:r>
              <a:rPr lang="en-US" err="1"/>
              <a:t>api</a:t>
            </a:r>
            <a:r>
              <a:rPr lang="en-US"/>
              <a:t> that exposes the Explorer capabilities to other portals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E49C33-A899-4080-B833-E3FCF70FA0F1}" type="slidenum">
              <a:rPr kumimoji="0" lang="ru-RU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62140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New Slide: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Taran Cunningham, 24/01/2020 – Slide shows the configuration steps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191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New Slide: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Taran Cunningham, 24/01/2020 – Proxy configuration</a:t>
            </a:r>
            <a:endParaRPr lang="en-AU"/>
          </a:p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3E8696-B10A-46AE-BE47-AC3E5B71628D}" type="slidenum">
              <a:rPr lang="en-NL" smtClean="0"/>
              <a:pPr/>
              <a:t>38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292094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New Slide: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Taran Cunningham, 24/01/2020 – Credential manager</a:t>
            </a:r>
            <a:endParaRPr lang="en-AU"/>
          </a:p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3E8696-B10A-46AE-BE47-AC3E5B71628D}" type="slidenum">
              <a:rPr lang="en-NL" smtClean="0"/>
              <a:pPr/>
              <a:t>39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45331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#MASTER DECK INFO: &lt;Information about this slide&gt;</a:t>
            </a:r>
          </a:p>
          <a:p>
            <a:r>
              <a:rPr lang="en-US"/>
              <a:t>#VERSION: 2019/07/30  </a:t>
            </a:r>
          </a:p>
          <a:p>
            <a:r>
              <a:rPr lang="en-US"/>
              <a:t>#EDITS: &lt;What’s changed&gt;</a:t>
            </a:r>
          </a:p>
          <a:p>
            <a:pPr defTabSz="931774">
              <a:defRPr/>
            </a:pPr>
            <a:endParaRPr lang="en-AU"/>
          </a:p>
          <a:p>
            <a:pPr defTabSz="931774">
              <a:defRPr/>
            </a:pPr>
            <a:r>
              <a:rPr lang="en-AU"/>
              <a:t>Retention is per repository</a:t>
            </a:r>
          </a:p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ABD272-D287-48EB-B436-5A0DA6E7E33F}" type="slidenum">
              <a:rPr kumimoji="0" lang="en-NL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79395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#MASTER DECK INFO: &lt;Information about this slide&gt;</a:t>
            </a:r>
          </a:p>
          <a:p>
            <a:r>
              <a:rPr lang="en-US"/>
              <a:t>#VERSION: 2019/07/30  </a:t>
            </a:r>
          </a:p>
          <a:p>
            <a:r>
              <a:rPr lang="en-US"/>
              <a:t>#EDITS: &lt;What’s changed&gt;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Taran Cunningham, 24/01/2020 – Cleaned up slide and made screenshots bigger</a:t>
            </a:r>
          </a:p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E8696-B10A-46AE-BE47-AC3E5B71628D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44490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New slide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Taran Cunningham, 24/01/2020 – Separated from the add organization page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3E8696-B10A-46AE-BE47-AC3E5B71628D}" type="slidenum">
              <a:rPr lang="en-NL" smtClean="0"/>
              <a:pPr/>
              <a:t>44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711021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#MASTER DECK INFO: &lt;Information about this slide&gt;</a:t>
            </a:r>
          </a:p>
          <a:p>
            <a:r>
              <a:rPr lang="en-US"/>
              <a:t>#VERSION: 2019/07/30  </a:t>
            </a:r>
          </a:p>
          <a:p>
            <a:r>
              <a:rPr lang="en-US"/>
              <a:t>#EDITS: &lt;What’s changed&gt;</a:t>
            </a:r>
          </a:p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E8696-B10A-46AE-BE47-AC3E5B71628D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74953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#MASTER DECK INFO: &lt;Information about this slide&gt;</a:t>
            </a:r>
          </a:p>
          <a:p>
            <a:r>
              <a:rPr lang="en-US"/>
              <a:t>#VERSION: 2019/07/30  </a:t>
            </a:r>
          </a:p>
          <a:p>
            <a:r>
              <a:rPr lang="en-US"/>
              <a:t>#EDITS: &lt;What’s changed&gt;</a:t>
            </a:r>
          </a:p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E8696-B10A-46AE-BE47-AC3E5B71628D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3389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#MASTER DECK INFO: &lt;Information about this slide&gt;</a:t>
            </a:r>
          </a:p>
          <a:p>
            <a:r>
              <a:rPr lang="en-US"/>
              <a:t>#VERSION: 2019/07/30  </a:t>
            </a:r>
          </a:p>
          <a:p>
            <a:r>
              <a:rPr lang="en-US"/>
              <a:t>#EDITS: &lt;What’s changed&gt;</a:t>
            </a:r>
          </a:p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3E8696-B10A-46AE-BE47-AC3E5B71628D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13871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minimize throttling when backing up Microsoft SharePoint and OneDrive for Business items from Microsoft Office 365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3E8696-B10A-46AE-BE47-AC3E5B71628D}" type="slidenum">
              <a:rPr lang="en-NL" smtClean="0"/>
              <a:pPr/>
              <a:t>47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506519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New Slide: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Taran Cunningham, 24/01/2020 – Fixed the general exclusions</a:t>
            </a:r>
            <a:endParaRPr lang="en-AU"/>
          </a:p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3E8696-B10A-46AE-BE47-AC3E5B71628D}" type="slidenum">
              <a:rPr lang="en-NL" smtClean="0"/>
              <a:pPr/>
              <a:t>48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355215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#MASTER DECK INFO: &lt;Information about this slide&gt;</a:t>
            </a:r>
          </a:p>
          <a:p>
            <a:r>
              <a:rPr lang="en-US"/>
              <a:t>#VERSION: 2019/07/30  </a:t>
            </a:r>
          </a:p>
          <a:p>
            <a:r>
              <a:rPr lang="en-US"/>
              <a:t>#EDITS: &lt;What’s changed&gt;</a:t>
            </a:r>
          </a:p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E8696-B10A-46AE-BE47-AC3E5B71628D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66703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#MASTER DECK INFO: &lt;Information about this slide&gt;</a:t>
            </a:r>
          </a:p>
          <a:p>
            <a:r>
              <a:rPr lang="en-US"/>
              <a:t>#VERSION: 2019/07/30  </a:t>
            </a:r>
          </a:p>
          <a:p>
            <a:r>
              <a:rPr lang="en-US"/>
              <a:t>#EDITS: &lt;What’s changed&gt;</a:t>
            </a:r>
          </a:p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E8696-B10A-46AE-BE47-AC3E5B71628D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21886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#MASTER DECK INFO: &lt;Information about this slide&gt;</a:t>
            </a:r>
          </a:p>
          <a:p>
            <a:r>
              <a:rPr lang="en-US"/>
              <a:t>#VERSION: 2019/07/30  </a:t>
            </a:r>
          </a:p>
          <a:p>
            <a:r>
              <a:rPr lang="en-US"/>
              <a:t>#EDITS: &lt;What’s changed&gt;</a:t>
            </a:r>
          </a:p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3E8696-B10A-46AE-BE47-AC3E5B71628D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31619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/>
              <a:t>#MASTER DECK INFO: &lt;Information about this slide&gt;</a:t>
            </a:r>
          </a:p>
          <a:p>
            <a:r>
              <a:rPr lang="en-US" sz="1400"/>
              <a:t>#VERSION: 2019/07/30  </a:t>
            </a:r>
          </a:p>
          <a:p>
            <a:r>
              <a:rPr lang="en-US" sz="1400"/>
              <a:t>#EDITS: &lt;What’s changed&gt;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B5C2A2D6-1C29-4255-AF01-497C48E2E714}" type="slidenum">
              <a:rPr lang="en-NL">
                <a:solidFill>
                  <a:prstClr val="black"/>
                </a:solidFill>
              </a:rPr>
              <a:pPr defTabSz="931774">
                <a:defRPr/>
              </a:pPr>
              <a:t>61</a:t>
            </a:fld>
            <a:endParaRPr lang="en-N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9131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#MASTER DECK INFO: &lt;Information about this slide&gt;</a:t>
            </a:r>
          </a:p>
          <a:p>
            <a:r>
              <a:rPr lang="en-US"/>
              <a:t>#VERSION: 2019/07/30  </a:t>
            </a:r>
          </a:p>
          <a:p>
            <a:r>
              <a:rPr lang="en-US"/>
              <a:t>#EDITS: &lt;What’s changed&gt;</a:t>
            </a:r>
          </a:p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3E8696-B10A-46AE-BE47-AC3E5B71628D}" type="slidenum">
              <a:rPr lang="en-NL" smtClean="0"/>
              <a:t>62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156332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#MASTER DECK INFO: &lt;Information about this slide&gt;</a:t>
            </a:r>
          </a:p>
          <a:p>
            <a:r>
              <a:rPr lang="en-US"/>
              <a:t>#VERSION: 2019/07/30  </a:t>
            </a:r>
          </a:p>
          <a:p>
            <a:r>
              <a:rPr lang="en-US"/>
              <a:t>#EDITS: &lt;What’s changed&gt;</a:t>
            </a:r>
          </a:p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3E8696-B10A-46AE-BE47-AC3E5B71628D}" type="slidenum">
              <a:rPr lang="en-NL" smtClean="0"/>
              <a:t>63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486416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#MASTER DECK INFO: &lt;Information about this slide&gt;</a:t>
            </a:r>
          </a:p>
          <a:p>
            <a:r>
              <a:rPr lang="en-US"/>
              <a:t>#VERSION: 2019/07/30  </a:t>
            </a:r>
          </a:p>
          <a:p>
            <a:r>
              <a:rPr lang="en-US"/>
              <a:t>#EDITS: &lt;What’s changed&gt;</a:t>
            </a:r>
          </a:p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3E8696-B10A-46AE-BE47-AC3E5B71628D}" type="slidenum">
              <a:rPr lang="en-NL" smtClean="0"/>
              <a:t>64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865251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#MASTER DECK INFO: &lt;Information about this slide&gt;</a:t>
            </a:r>
          </a:p>
          <a:p>
            <a:r>
              <a:rPr lang="en-US"/>
              <a:t>#VERSION: 2019/07/30  </a:t>
            </a:r>
          </a:p>
          <a:p>
            <a:r>
              <a:rPr lang="en-US"/>
              <a:t>#EDITS: &lt;What’s changed&gt;</a:t>
            </a:r>
          </a:p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5532A4-9C9D-4265-B44A-9BEE6AA6AB9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8016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E49C33-A899-4080-B833-E3FCF70FA0F1}" type="slidenum">
              <a:rPr kumimoji="0" lang="ru-RU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5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32498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144F6-1F44-484E-96B6-CAB23FCB3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93392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144F6-1F44-484E-96B6-CAB23FCB3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91864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144F6-1F44-484E-96B6-CAB23FCB3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8760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5772">
              <a:defRPr/>
            </a:pPr>
            <a:fld id="{36E49C33-A899-4080-B833-E3FCF70FA0F1}" type="slidenum">
              <a:rPr lang="ru-RU" sz="1800" kern="0">
                <a:solidFill>
                  <a:sysClr val="windowText" lastClr="000000"/>
                </a:solidFill>
              </a:rPr>
              <a:pPr defTabSz="915772">
                <a:defRPr/>
              </a:pPr>
              <a:t>6</a:t>
            </a:fld>
            <a:endParaRPr lang="ru-RU" sz="18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271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E49C33-A899-4080-B833-E3FCF70FA0F1}" type="slidenum">
              <a:rPr kumimoji="0" lang="ru-RU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5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993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E49C33-A899-4080-B833-E3FCF70FA0F1}" type="slidenum">
              <a:rPr kumimoji="0" lang="ru-RU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5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8290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E49C33-A899-4080-B833-E3FCF70FA0F1}" type="slidenum">
              <a:rPr kumimoji="0" lang="ru-RU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5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0077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57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E49C33-A899-4080-B833-E3FCF70FA0F1}" type="slidenum">
              <a:rPr kumimoji="0" lang="ru-RU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57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1910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9.svg"/><Relationship Id="rId4" Type="http://schemas.openxmlformats.org/officeDocument/2006/relationships/image" Target="../media/image6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../slides/slide6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" Target="../slides/slide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33BEF-DB84-4BDC-BFE3-94EC5820C8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018800"/>
            <a:ext cx="8363937" cy="3901753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18447466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576565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"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9853024"/>
      </p:ext>
    </p:extLst>
  </p:cSld>
  <p:clrMapOvr>
    <a:masterClrMapping/>
  </p:clrMapOvr>
  <p:transition advClick="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01C327-6256-453C-B045-711FF99563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023939"/>
            <a:ext cx="8363938" cy="920348"/>
          </a:xfrm>
        </p:spPr>
        <p:txBody>
          <a:bodyPr/>
          <a:lstStyle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3467046"/>
      </p:ext>
    </p:extLst>
  </p:cSld>
  <p:clrMapOvr>
    <a:masterClrMapping/>
  </p:clrMapOvr>
  <p:transition advClick="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60001" y="1018801"/>
            <a:ext cx="8364537" cy="3718149"/>
          </a:xfr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03966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"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3159840"/>
      </p:ext>
    </p:extLst>
  </p:cSld>
  <p:clrMapOvr>
    <a:masterClrMapping/>
  </p:clrMapOvr>
  <p:transition advClick="0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01C327-6256-453C-B045-711FF99563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023940"/>
            <a:ext cx="8363938" cy="920348"/>
          </a:xfrm>
        </p:spPr>
        <p:txBody>
          <a:bodyPr/>
          <a:lstStyle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1022787"/>
      </p:ext>
    </p:extLst>
  </p:cSld>
  <p:clrMapOvr>
    <a:masterClrMapping/>
  </p:clrMapOvr>
  <p:transition advClick="0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E76FCE4-4947-4368-B296-E442B74FBFF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marR="0" indent="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+mj-lt"/>
              <a:buNone/>
              <a:tabLst/>
              <a:defRPr sz="1600"/>
            </a:lvl1pPr>
          </a:lstStyle>
          <a:p>
            <a:pPr marL="457200" marR="0" lvl="0" indent="-45720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                 </a:t>
            </a:r>
          </a:p>
          <a:p>
            <a:pPr marL="259654" marR="0" lvl="0" indent="-259654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lang="en-US" dirty="0"/>
          </a:p>
          <a:p>
            <a:pPr marL="259654" marR="0" lvl="0" indent="-259654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lang="en-US" dirty="0"/>
          </a:p>
          <a:p>
            <a:pPr marL="259654" marR="0" lvl="0" indent="-259654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lang="en-US" dirty="0"/>
          </a:p>
          <a:p>
            <a:pPr marL="457200" marR="0" lvl="0" indent="-45720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                                                   </a:t>
            </a:r>
          </a:p>
          <a:p>
            <a:pPr marL="457200" marR="0" lvl="0" indent="-45720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endParaRPr lang="en-US" dirty="0"/>
          </a:p>
          <a:p>
            <a:pPr marL="457200" marR="0" lvl="0" indent="-45720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endParaRPr lang="en-US" dirty="0"/>
          </a:p>
          <a:p>
            <a:pPr marL="457200" marR="0" lvl="0" indent="-45720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                                                                               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1B78CA-C852-440F-8BA5-EB36DD122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3" y="2039353"/>
            <a:ext cx="3646514" cy="10066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5999B23-3FB2-4647-810B-271917018B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0002" y="3242510"/>
            <a:ext cx="3658545" cy="10948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9292542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brigh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33BEF-DB84-4BDC-BFE3-94EC5820C8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1" y="1018801"/>
            <a:ext cx="8395380" cy="3781800"/>
          </a:xfr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94289D-CD76-4E0C-A54E-7C67B36C0809}"/>
              </a:ext>
            </a:extLst>
          </p:cNvPr>
          <p:cNvSpPr txBox="1"/>
          <p:nvPr userDrawn="1"/>
        </p:nvSpPr>
        <p:spPr>
          <a:xfrm>
            <a:off x="365760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80000">
                      <a:srgbClr val="000000">
                        <a:lumMod val="65000"/>
                        <a:lumOff val="35000"/>
                      </a:srgbClr>
                    </a:gs>
                  </a:gsLst>
                  <a:lin ang="16200000" scaled="0"/>
                </a:gradFill>
                <a:latin typeface="+mn-lt"/>
              </a:rPr>
              <a:t>© 2020 Veeam Software. Confidential information. All rights reserved. All trademarks are the property of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16633471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layou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528E1C-002B-4864-BEFA-FD4ED80D516C}"/>
              </a:ext>
            </a:extLst>
          </p:cNvPr>
          <p:cNvSpPr/>
          <p:nvPr userDrawn="1"/>
        </p:nvSpPr>
        <p:spPr bwMode="auto">
          <a:xfrm>
            <a:off x="0" y="0"/>
            <a:ext cx="3240911" cy="5143500"/>
          </a:xfrm>
          <a:prstGeom prst="rect">
            <a:avLst/>
          </a:prstGeom>
          <a:solidFill>
            <a:srgbClr val="00373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33BEF-DB84-4BDC-BFE3-94EC5820C8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8776" y="2995862"/>
            <a:ext cx="2594977" cy="1720821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 marL="342900" indent="-3429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7C0316-B0C5-4D37-9BAD-04616A389F3C}"/>
              </a:ext>
            </a:extLst>
          </p:cNvPr>
          <p:cNvSpPr txBox="1"/>
          <p:nvPr userDrawn="1"/>
        </p:nvSpPr>
        <p:spPr>
          <a:xfrm>
            <a:off x="3614289" y="4972049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80000">
                      <a:srgbClr val="000000">
                        <a:lumMod val="65000"/>
                        <a:lumOff val="35000"/>
                      </a:srgbClr>
                    </a:gs>
                  </a:gsLst>
                  <a:lin ang="16200000" scaled="0"/>
                </a:gradFill>
                <a:latin typeface="+mn-lt"/>
              </a:rPr>
              <a:t>© 2020 Veeam Software. Confidential information. All rights reserved. All trademarks are the property of their respective owners.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561097"/>
            <a:ext cx="2582946" cy="730919"/>
          </a:xfrm>
        </p:spPr>
        <p:txBody>
          <a:bodyPr/>
          <a:lstStyle>
            <a:lvl1pPr>
              <a:defRPr>
                <a:solidFill>
                  <a:srgbClr val="93EB2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91D759-83C1-499A-899D-DD9A972617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7089" y="428625"/>
            <a:ext cx="5138291" cy="435673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530581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33BEF-DB84-4BDC-BFE3-94EC5820C8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018800"/>
            <a:ext cx="8363937" cy="3901753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7681835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_Welcom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BF28BB1-A442-4307-ACE8-99FF40B95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461" t="16818" r="27113" b="31786"/>
          <a:stretch/>
        </p:blipFill>
        <p:spPr>
          <a:xfrm>
            <a:off x="4048126" y="0"/>
            <a:ext cx="3638550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79BF37-7EC1-45CF-83A1-3E43BA68674E}"/>
              </a:ext>
            </a:extLst>
          </p:cNvPr>
          <p:cNvSpPr/>
          <p:nvPr userDrawn="1"/>
        </p:nvSpPr>
        <p:spPr>
          <a:xfrm>
            <a:off x="981288" y="929992"/>
            <a:ext cx="4572000" cy="331694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685783">
              <a:lnSpc>
                <a:spcPct val="150000"/>
              </a:lnSpc>
              <a:defRPr/>
            </a:pPr>
            <a:r>
              <a:rPr lang="en-US" sz="1200" dirty="0">
                <a:solidFill>
                  <a:srgbClr val="FFFFFF"/>
                </a:solidFill>
                <a:latin typeface="Tahoma" panose="020B0604030504040204" pitchFamily="34" charset="0"/>
              </a:rPr>
              <a:t>Leader in Cloud Data Management</a:t>
            </a:r>
          </a:p>
        </p:txBody>
      </p:sp>
      <p:pic>
        <p:nvPicPr>
          <p:cNvPr id="6" name="Graphic 8">
            <a:extLst>
              <a:ext uri="{FF2B5EF4-FFF2-40B4-BE49-F238E27FC236}">
                <a16:creationId xmlns:a16="http://schemas.microsoft.com/office/drawing/2014/main" id="{C86547E3-AAF8-422A-8EA7-100759B5494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6325" y="67494"/>
            <a:ext cx="3451746" cy="92833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91BAAE8-FACC-4651-A4B5-D327EE1406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21400" y="464076"/>
            <a:ext cx="2346114" cy="41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168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E665F6-8271-41AA-B959-F730D9A84D56}"/>
              </a:ext>
            </a:extLst>
          </p:cNvPr>
          <p:cNvSpPr txBox="1"/>
          <p:nvPr userDrawn="1"/>
        </p:nvSpPr>
        <p:spPr>
          <a:xfrm>
            <a:off x="365760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>
                <a:solidFill>
                  <a:srgbClr val="467D7D"/>
                </a:solidFill>
                <a:latin typeface="+mn-lt"/>
              </a:rPr>
              <a:t>© 2019 Veeam Software. Confidential information. All rights reserved. All trademarks are the property of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323970548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601145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ster_Welcom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BF28BB1-A442-4307-ACE8-99FF40B95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461" t="16818" r="27113" b="31786"/>
          <a:stretch/>
        </p:blipFill>
        <p:spPr>
          <a:xfrm>
            <a:off x="4048126" y="0"/>
            <a:ext cx="3638550" cy="51435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91BAAE8-FACC-4651-A4B5-D327EE1406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21400" y="464076"/>
            <a:ext cx="2346114" cy="4122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F7844FA-8E3A-4582-A8A7-359482654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082380"/>
            <a:ext cx="6001839" cy="3046988"/>
          </a:xfrm>
        </p:spPr>
        <p:txBody>
          <a:bodyPr anchor="ctr"/>
          <a:lstStyle>
            <a:lvl1pPr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505561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66261548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Topa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2197350"/>
            <a:ext cx="8409350" cy="8309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8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32002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2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760733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_Tex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92591-6E1C-40AA-9760-4B455CF08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93EB2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4B8FF1-F0B2-4CF3-BFE0-7D1A282894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9335" y="1021556"/>
            <a:ext cx="8364140" cy="1477424"/>
          </a:xfrm>
        </p:spPr>
        <p:txBody>
          <a:bodyPr/>
          <a:lstStyle>
            <a:lvl1pPr>
              <a:defRPr sz="2100" baseline="0">
                <a:solidFill>
                  <a:schemeClr val="bg1"/>
                </a:solidFill>
              </a:defRPr>
            </a:lvl1pPr>
            <a:lvl2pPr>
              <a:defRPr sz="1800" baseline="0">
                <a:solidFill>
                  <a:schemeClr val="bg1"/>
                </a:solidFill>
              </a:defRPr>
            </a:lvl2pPr>
            <a:lvl3pPr>
              <a:defRPr sz="1650">
                <a:solidFill>
                  <a:schemeClr val="bg1"/>
                </a:solidFill>
              </a:defRPr>
            </a:lvl3pPr>
            <a:lvl4pPr>
              <a:defRPr sz="1650">
                <a:solidFill>
                  <a:schemeClr val="bg1"/>
                </a:solidFill>
              </a:defRPr>
            </a:lvl4pPr>
            <a:lvl5pPr>
              <a:defRPr sz="16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4733284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>
            <a:lvl1pPr>
              <a:lnSpc>
                <a:spcPct val="100000"/>
              </a:lnSpc>
              <a:defRPr spc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1"/>
            <a:ext cx="8363938" cy="3718148"/>
          </a:xfrm>
        </p:spPr>
        <p:txBody>
          <a:bodyPr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spc="0" baseline="0">
                <a:latin typeface="+mn-lt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spc="0" baseline="0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None/>
              <a:defRPr sz="150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00"/>
              </a:spcAft>
              <a:buNone/>
              <a:defRPr/>
            </a:lvl5pPr>
          </a:lstStyle>
          <a:p>
            <a:pPr marL="0" marR="0" lvl="0" indent="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266693" marR="0" lvl="1" indent="-266693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0086457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88939" y="1085849"/>
            <a:ext cx="8364537" cy="3718149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410108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50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_Text_Half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92591-6E1C-40AA-9760-4B455CF08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93EB2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4B8FF1-F0B2-4CF3-BFE0-7D1A282894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9335" y="1021556"/>
            <a:ext cx="4182665" cy="1361911"/>
          </a:xfrm>
        </p:spPr>
        <p:txBody>
          <a:bodyPr/>
          <a:lstStyle>
            <a:lvl1pPr>
              <a:defRPr sz="2100" baseline="0">
                <a:solidFill>
                  <a:schemeClr val="bg1"/>
                </a:solidFill>
              </a:defRPr>
            </a:lvl1pPr>
            <a:lvl2pPr>
              <a:defRPr sz="1800" baseline="0">
                <a:solidFill>
                  <a:schemeClr val="bg1"/>
                </a:solidFill>
              </a:defRPr>
            </a:lvl2pPr>
            <a:lvl3pPr>
              <a:defRPr sz="1500" baseline="0">
                <a:solidFill>
                  <a:schemeClr val="bg1"/>
                </a:solidFill>
              </a:defRPr>
            </a:lvl3pPr>
            <a:lvl4pPr>
              <a:defRPr sz="1500" baseline="0">
                <a:solidFill>
                  <a:schemeClr val="bg1"/>
                </a:solidFill>
              </a:defRPr>
            </a:lvl4pPr>
            <a:lvl5pPr>
              <a:defRPr sz="15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8509784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ster_Welcom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BF28BB1-A442-4307-ACE8-99FF40B95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461" t="16818" r="27113" b="31786"/>
          <a:stretch/>
        </p:blipFill>
        <p:spPr>
          <a:xfrm>
            <a:off x="4048126" y="0"/>
            <a:ext cx="3638550" cy="51435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91BAAE8-FACC-4651-A4B5-D327EE1406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21400" y="464076"/>
            <a:ext cx="2346114" cy="4122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F7844FA-8E3A-4582-A8A7-359482654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082380"/>
            <a:ext cx="6001839" cy="3046988"/>
          </a:xfrm>
        </p:spPr>
        <p:txBody>
          <a:bodyPr anchor="ctr"/>
          <a:lstStyle>
            <a:lvl1pPr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928252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01C327-6256-453C-B045-711FF99563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023938"/>
            <a:ext cx="8363938" cy="3845242"/>
          </a:xfrm>
        </p:spPr>
        <p:txBody>
          <a:bodyPr/>
          <a:lstStyle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2798236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1094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464081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88800" y="288000"/>
            <a:ext cx="7886700" cy="646331"/>
          </a:xfrm>
        </p:spPr>
        <p:txBody>
          <a:bodyPr/>
          <a:lstStyle>
            <a:lvl1pPr>
              <a:defRPr>
                <a:solidFill>
                  <a:srgbClr val="54B94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22584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88939" y="1085849"/>
            <a:ext cx="8364537" cy="3718149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34843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50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E665F6-8271-41AA-B959-F730D9A84D56}"/>
              </a:ext>
            </a:extLst>
          </p:cNvPr>
          <p:cNvSpPr txBox="1"/>
          <p:nvPr userDrawn="1"/>
        </p:nvSpPr>
        <p:spPr>
          <a:xfrm>
            <a:off x="365760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solidFill>
                  <a:srgbClr val="467D7D"/>
                </a:solidFill>
                <a:latin typeface="+mn-lt"/>
              </a:rPr>
              <a:t>© 2019 Veeam Software. Confidential information. All rights reserved. All trademarks are the property of their respective owners.</a:t>
            </a:r>
          </a:p>
        </p:txBody>
      </p:sp>
      <p:pic>
        <p:nvPicPr>
          <p:cNvPr id="3" name="Graphic 13">
            <a:hlinkClick r:id="rId2" action="ppaction://hlinksldjump"/>
            <a:extLst>
              <a:ext uri="{FF2B5EF4-FFF2-40B4-BE49-F238E27FC236}">
                <a16:creationId xmlns:a16="http://schemas.microsoft.com/office/drawing/2014/main" id="{78BE04A1-1C48-475F-98EF-1438352FB87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44550" y="4933238"/>
            <a:ext cx="639488" cy="11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2932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2197802"/>
            <a:ext cx="7343240" cy="74789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800" i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title style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4C4493E5-66CF-4D30-B5CE-D492E8837B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3349143"/>
            <a:ext cx="5624255" cy="33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6F5DF79-AEAE-4A36-B2F0-9349336369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363" y="375892"/>
            <a:ext cx="1514429" cy="271079"/>
          </a:xfrm>
          <a:prstGeom prst="rect">
            <a:avLst/>
          </a:prstGeom>
        </p:spPr>
      </p:pic>
      <p:pic>
        <p:nvPicPr>
          <p:cNvPr id="7" name="Graphic 13">
            <a:hlinkClick r:id="rId4" action="ppaction://hlinksldjump"/>
            <a:extLst>
              <a:ext uri="{FF2B5EF4-FFF2-40B4-BE49-F238E27FC236}">
                <a16:creationId xmlns:a16="http://schemas.microsoft.com/office/drawing/2014/main" id="{19C3BA30-68D5-432F-B05A-D9F03B0A866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44550" y="4933238"/>
            <a:ext cx="639488" cy="11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5369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8">
          <p15:clr>
            <a:srgbClr val="FBAE40"/>
          </p15:clr>
        </p15:guide>
        <p15:guide id="0" orient="horz" pos="237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2197802"/>
            <a:ext cx="7343240" cy="74789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800" i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title style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4C4493E5-66CF-4D30-B5CE-D492E8837B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3349143"/>
            <a:ext cx="5624255" cy="33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401088D-B0E0-4D6F-A88F-86EA3B28CA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363" y="375892"/>
            <a:ext cx="1514429" cy="27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297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8">
          <p15:clr>
            <a:srgbClr val="FBAE40"/>
          </p15:clr>
        </p15:guide>
        <p15:guide id="0" orient="horz" pos="237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Topa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2197350"/>
            <a:ext cx="8409350" cy="8309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8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11137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0238" y="2197802"/>
            <a:ext cx="8423524" cy="9233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AF627C6-A4A1-4D97-B15F-C05B3A191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4785" y="3972241"/>
            <a:ext cx="1514429" cy="27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2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82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829297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6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8.xml"/><Relationship Id="rId7" Type="http://schemas.openxmlformats.org/officeDocument/2006/relationships/slide" Target="../slides/slide6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2.sv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png"/><Relationship Id="rId5" Type="http://schemas.openxmlformats.org/officeDocument/2006/relationships/slide" Target="../slides/slide6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" Target="../slides/slide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" Target="../slides/slide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2.xml"/><Relationship Id="rId7" Type="http://schemas.openxmlformats.org/officeDocument/2006/relationships/slide" Target="../slides/slide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9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0" y="1019146"/>
            <a:ext cx="836393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65760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solidFill>
                  <a:srgbClr val="467D7D"/>
                </a:solidFill>
                <a:latin typeface="+mn-lt"/>
              </a:rPr>
              <a:t>© 2020 Veeam Software. Confidential information. All rights reserved. All trademarks are the property of their respective owners.</a:t>
            </a:r>
          </a:p>
        </p:txBody>
      </p:sp>
      <p:grpSp>
        <p:nvGrpSpPr>
          <p:cNvPr id="16" name="Group 15"/>
          <p:cNvGrpSpPr/>
          <p:nvPr/>
        </p:nvGrpSpPr>
        <p:grpSpPr>
          <a:xfrm rot="16200000">
            <a:off x="-1151128" y="454562"/>
            <a:ext cx="1429486" cy="520365"/>
            <a:chOff x="-2069182" y="-579662"/>
            <a:chExt cx="1429486" cy="520365"/>
          </a:xfrm>
        </p:grpSpPr>
        <p:grpSp>
          <p:nvGrpSpPr>
            <p:cNvPr id="17" name="Group 16"/>
            <p:cNvGrpSpPr/>
            <p:nvPr/>
          </p:nvGrpSpPr>
          <p:grpSpPr>
            <a:xfrm>
              <a:off x="-2069182" y="-297545"/>
              <a:ext cx="1429486" cy="238248"/>
              <a:chOff x="-2060858" y="2411918"/>
              <a:chExt cx="1917983" cy="319664"/>
            </a:xfrm>
          </p:grpSpPr>
          <p:sp>
            <p:nvSpPr>
              <p:cNvPr id="19" name="Rectangle 18"/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-2069182" y="-579662"/>
              <a:ext cx="137858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Use an eyedropper to choose </a:t>
              </a:r>
              <a:b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one of </a:t>
              </a:r>
              <a:r>
                <a:rPr 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Veeam corporate colors:</a:t>
              </a:r>
            </a:p>
          </p:txBody>
        </p:sp>
      </p:grpSp>
      <p:pic>
        <p:nvPicPr>
          <p:cNvPr id="14" name="Graphic 13">
            <a:hlinkClick r:id="rId7" action="ppaction://hlinksldjump"/>
            <a:extLst>
              <a:ext uri="{FF2B5EF4-FFF2-40B4-BE49-F238E27FC236}">
                <a16:creationId xmlns:a16="http://schemas.microsoft.com/office/drawing/2014/main" id="{5DF8CDE8-BEBB-4039-9EBE-53D33502A76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44550" y="4933238"/>
            <a:ext cx="639488" cy="11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74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88" r:id="rId2"/>
    <p:sldLayoutId id="2147483789" r:id="rId3"/>
    <p:sldLayoutId id="2147483762" r:id="rId4"/>
    <p:sldLayoutId id="2147483781" r:id="rId5"/>
  </p:sldLayoutIdLst>
  <p:transition>
    <p:fade/>
  </p:transition>
  <p:txStyles>
    <p:titleStyle>
      <a:lvl1pPr algn="l" defTabSz="686030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0" baseline="0" dirty="0" smtClean="0">
          <a:ln w="3175">
            <a:noFill/>
          </a:ln>
          <a:solidFill>
            <a:srgbClr val="93EB20"/>
          </a:solidFill>
          <a:effectLst/>
          <a:latin typeface="+mj-lt"/>
          <a:ea typeface="+mn-ea"/>
          <a:cs typeface="Tahoma" panose="020B0604030504040204" pitchFamily="34" charset="0"/>
        </a:defRPr>
      </a:lvl1pPr>
    </p:titleStyle>
    <p:bodyStyle>
      <a:lvl1pPr marL="0" indent="0" algn="l" defTabSz="686030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None/>
        <a:defRPr sz="2000" kern="1200" spc="0" baseline="0">
          <a:solidFill>
            <a:schemeClr val="bg1"/>
          </a:solidFill>
          <a:latin typeface="+mn-lt"/>
          <a:ea typeface="+mn-ea"/>
          <a:cs typeface="+mn-cs"/>
        </a:defRPr>
      </a:lvl1pPr>
      <a:lvl2pPr marL="266693" indent="-266693" algn="l" defTabSz="686030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 rot="16200000">
            <a:off x="-1151128" y="454562"/>
            <a:ext cx="1429486" cy="520365"/>
            <a:chOff x="-2069182" y="-579662"/>
            <a:chExt cx="1429486" cy="520365"/>
          </a:xfrm>
        </p:grpSpPr>
        <p:grpSp>
          <p:nvGrpSpPr>
            <p:cNvPr id="16" name="Group 15"/>
            <p:cNvGrpSpPr/>
            <p:nvPr/>
          </p:nvGrpSpPr>
          <p:grpSpPr>
            <a:xfrm>
              <a:off x="-2069182" y="-297545"/>
              <a:ext cx="1429486" cy="238248"/>
              <a:chOff x="-2060858" y="2411918"/>
              <a:chExt cx="1917983" cy="319664"/>
            </a:xfrm>
          </p:grpSpPr>
          <p:sp>
            <p:nvSpPr>
              <p:cNvPr id="18" name="Rectangle 17"/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-2069182" y="-579662"/>
              <a:ext cx="137858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Use an eyedropper to choose </a:t>
              </a:r>
              <a:b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one of </a:t>
              </a:r>
              <a:r>
                <a:rPr 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Veeam corporate colors:</a:t>
              </a:r>
            </a:p>
          </p:txBody>
        </p:sp>
      </p:grpSp>
      <p:pic>
        <p:nvPicPr>
          <p:cNvPr id="11" name="Graphic 13">
            <a:hlinkClick r:id="rId7" action="ppaction://hlinksldjump"/>
            <a:extLst>
              <a:ext uri="{FF2B5EF4-FFF2-40B4-BE49-F238E27FC236}">
                <a16:creationId xmlns:a16="http://schemas.microsoft.com/office/drawing/2014/main" id="{2506FB5F-8AF2-4006-973B-9C70E7EE503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44550" y="4933238"/>
            <a:ext cx="639488" cy="11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44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82" r:id="rId5"/>
  </p:sldLayoutIdLst>
  <p:transition>
    <p:fade/>
  </p:transition>
  <p:txStyles>
    <p:titleStyle>
      <a:lvl1pPr algn="l" defTabSz="686030" rtl="0" eaLnBrk="1" latinLnBrk="0" hangingPunct="1">
        <a:lnSpc>
          <a:spcPct val="90000"/>
        </a:lnSpc>
        <a:spcBef>
          <a:spcPct val="0"/>
        </a:spcBef>
        <a:buNone/>
        <a:defRPr lang="en-US" sz="4100" b="0" kern="1200" cap="none" spc="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Arial" charset="0"/>
        </a:defRPr>
      </a:lvl1pPr>
    </p:titleStyle>
    <p:bodyStyle>
      <a:lvl1pPr marL="259654" indent="-259654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 spc="0">
          <a:solidFill>
            <a:schemeClr val="bg1"/>
          </a:solidFill>
          <a:latin typeface="+mn-lt"/>
          <a:ea typeface="+mn-ea"/>
          <a:cs typeface="+mn-cs"/>
        </a:defRPr>
      </a:lvl1pPr>
      <a:lvl2pPr marL="472856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472856" algn="l"/>
        </a:tabLst>
        <a:defRPr sz="2100" kern="1200" spc="0">
          <a:solidFill>
            <a:schemeClr val="bg1"/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>
          <a:solidFill>
            <a:schemeClr val="bg1"/>
          </a:soli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500" kern="1200" spc="0">
          <a:solidFill>
            <a:schemeClr val="bg1"/>
          </a:soli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500" kern="120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7">
          <p15:clr>
            <a:srgbClr val="F26B43"/>
          </p15:clr>
        </p15:guide>
        <p15:guide id="2" pos="227">
          <p15:clr>
            <a:srgbClr val="F26B43"/>
          </p15:clr>
        </p15:guide>
        <p15:guide id="3" pos="5524">
          <p15:clr>
            <a:srgbClr val="F26B43"/>
          </p15:clr>
        </p15:guide>
        <p15:guide id="4" orient="horz" pos="300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1" y="1019147"/>
            <a:ext cx="836393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65761" y="4963256"/>
            <a:ext cx="3667671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solidFill>
                  <a:srgbClr val="467D7D"/>
                </a:solidFill>
                <a:latin typeface="+mn-lt"/>
              </a:rPr>
              <a:t>© 2020 Veeam Software. Confidential information. All rights reserved. All trademarks are the property of their respective owners.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13F03D7-980A-4A33-9FEB-CEB416391B46}"/>
              </a:ext>
            </a:extLst>
          </p:cNvPr>
          <p:cNvGrpSpPr/>
          <p:nvPr/>
        </p:nvGrpSpPr>
        <p:grpSpPr>
          <a:xfrm>
            <a:off x="-811998" y="62700"/>
            <a:ext cx="795089" cy="1882737"/>
            <a:chOff x="-811997" y="62700"/>
            <a:chExt cx="795088" cy="188273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6D6ED33-EBB5-4F6E-9BF5-309F869D84FD}"/>
                </a:ext>
              </a:extLst>
            </p:cNvPr>
            <p:cNvGrpSpPr/>
            <p:nvPr/>
          </p:nvGrpSpPr>
          <p:grpSpPr>
            <a:xfrm rot="16200000">
              <a:off x="-1010070" y="1111569"/>
              <a:ext cx="1429486" cy="238248"/>
              <a:chOff x="-2060858" y="2411918"/>
              <a:chExt cx="1917983" cy="319664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DE53D42-7FDA-44C0-9B1C-EA081AFDBE23}"/>
                  </a:ext>
                </a:extLst>
              </p:cNvPr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7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50CDD43-8A8C-4E60-9679-4376699127A5}"/>
                  </a:ext>
                </a:extLst>
              </p:cNvPr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7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F1ED511-740E-4BF2-84A7-6434D62E6F1D}"/>
                  </a:ext>
                </a:extLst>
              </p:cNvPr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7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D09A573-6B81-4B93-A10F-7184A350717B}"/>
                  </a:ext>
                </a:extLst>
              </p:cNvPr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7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6F95BEB-91BC-4803-8BCE-471F5C1CAB55}"/>
                  </a:ext>
                </a:extLst>
              </p:cNvPr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7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4038505-559F-4CBA-8EC3-A8CF5E7C6865}"/>
                  </a:ext>
                </a:extLst>
              </p:cNvPr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7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B3C488B-8356-445F-B933-3B4295664122}"/>
                </a:ext>
              </a:extLst>
            </p:cNvPr>
            <p:cNvSpPr txBox="1"/>
            <p:nvPr/>
          </p:nvSpPr>
          <p:spPr>
            <a:xfrm>
              <a:off x="-811997" y="62700"/>
              <a:ext cx="795088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Use an eyedropper 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to choose one of 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Veeam corporate </a:t>
              </a:r>
              <a:b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colors: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5132976-0337-40E4-850C-0BE83B64461A}"/>
              </a:ext>
            </a:extLst>
          </p:cNvPr>
          <p:cNvGrpSpPr/>
          <p:nvPr/>
        </p:nvGrpSpPr>
        <p:grpSpPr>
          <a:xfrm>
            <a:off x="-905774" y="2083494"/>
            <a:ext cx="729571" cy="1768867"/>
            <a:chOff x="-905773" y="2083493"/>
            <a:chExt cx="729570" cy="176886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69A7786-BBB9-4F27-A9E0-6CF60BB65D3A}"/>
                </a:ext>
              </a:extLst>
            </p:cNvPr>
            <p:cNvSpPr txBox="1"/>
            <p:nvPr userDrawn="1"/>
          </p:nvSpPr>
          <p:spPr>
            <a:xfrm>
              <a:off x="-711010" y="3103224"/>
              <a:ext cx="21961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Areas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132412-223C-4CCE-88ED-69628379E7EF}"/>
                </a:ext>
              </a:extLst>
            </p:cNvPr>
            <p:cNvSpPr txBox="1"/>
            <p:nvPr userDrawn="1"/>
          </p:nvSpPr>
          <p:spPr>
            <a:xfrm>
              <a:off x="-905773" y="3391253"/>
              <a:ext cx="428001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Arrows,</a:t>
              </a:r>
              <a:br>
                <a:rPr lang="en-US" sz="700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</a:br>
              <a:r>
                <a:rPr lang="en-US" sz="700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connectors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DE58D14-BE41-47CB-904E-D052FC949D95}"/>
                </a:ext>
              </a:extLst>
            </p:cNvPr>
            <p:cNvSpPr/>
            <p:nvPr userDrawn="1"/>
          </p:nvSpPr>
          <p:spPr bwMode="auto">
            <a:xfrm rot="16200000">
              <a:off x="-414451" y="3375865"/>
              <a:ext cx="238248" cy="23824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76" fontAlgn="base">
                <a:spcBef>
                  <a:spcPct val="0"/>
                </a:spcBef>
                <a:spcAft>
                  <a:spcPct val="0"/>
                </a:spcAft>
              </a:pPr>
              <a:endParaRPr lang="en-US" sz="18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4F41C83-3C81-423D-9783-81B3A6354C1B}"/>
                </a:ext>
              </a:extLst>
            </p:cNvPr>
            <p:cNvSpPr/>
            <p:nvPr userDrawn="1"/>
          </p:nvSpPr>
          <p:spPr bwMode="auto">
            <a:xfrm rot="16200000">
              <a:off x="-414451" y="2721570"/>
              <a:ext cx="238248" cy="238248"/>
            </a:xfrm>
            <a:prstGeom prst="rect">
              <a:avLst/>
            </a:prstGeom>
            <a:solidFill>
              <a:srgbClr val="DF8C4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76" fontAlgn="base">
                <a:spcBef>
                  <a:spcPct val="0"/>
                </a:spcBef>
                <a:spcAft>
                  <a:spcPct val="0"/>
                </a:spcAft>
              </a:pPr>
              <a:endParaRPr lang="en-US" sz="18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4CF8B3F-3C75-49B1-8DEB-46B3733F113F}"/>
                </a:ext>
              </a:extLst>
            </p:cNvPr>
            <p:cNvSpPr/>
            <p:nvPr userDrawn="1"/>
          </p:nvSpPr>
          <p:spPr bwMode="auto">
            <a:xfrm rot="16200000">
              <a:off x="-414451" y="3057011"/>
              <a:ext cx="238248" cy="2382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76" fontAlgn="base">
                <a:spcBef>
                  <a:spcPct val="0"/>
                </a:spcBef>
                <a:spcAft>
                  <a:spcPct val="0"/>
                </a:spcAft>
              </a:pPr>
              <a:endParaRPr lang="en-US" sz="18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5694028-28AF-4E23-AD3C-75CEE38B3ACE}"/>
                </a:ext>
              </a:extLst>
            </p:cNvPr>
            <p:cNvSpPr/>
            <p:nvPr userDrawn="1"/>
          </p:nvSpPr>
          <p:spPr bwMode="auto">
            <a:xfrm rot="16200000">
              <a:off x="-414451" y="2483322"/>
              <a:ext cx="238248" cy="238248"/>
            </a:xfrm>
            <a:prstGeom prst="rect">
              <a:avLst/>
            </a:prstGeom>
            <a:solidFill>
              <a:srgbClr val="005F4B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76" fontAlgn="base">
                <a:spcBef>
                  <a:spcPct val="0"/>
                </a:spcBef>
                <a:spcAft>
                  <a:spcPct val="0"/>
                </a:spcAft>
              </a:pPr>
              <a:endParaRPr lang="en-US" sz="18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FA17A0E-EEB5-4968-A38E-D538EA8F73DE}"/>
                </a:ext>
              </a:extLst>
            </p:cNvPr>
            <p:cNvSpPr txBox="1"/>
            <p:nvPr userDrawn="1"/>
          </p:nvSpPr>
          <p:spPr>
            <a:xfrm>
              <a:off x="-811997" y="2083493"/>
              <a:ext cx="589904" cy="3231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/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Colors </a:t>
              </a:r>
              <a:b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for technical </a:t>
              </a:r>
              <a:b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diagrams: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15A9AE8-3F2A-4C93-AD83-7AACAC5D334B}"/>
                </a:ext>
              </a:extLst>
            </p:cNvPr>
            <p:cNvSpPr/>
            <p:nvPr userDrawn="1"/>
          </p:nvSpPr>
          <p:spPr bwMode="auto">
            <a:xfrm rot="16200000">
              <a:off x="-414451" y="3614112"/>
              <a:ext cx="238248" cy="238248"/>
            </a:xfrm>
            <a:prstGeom prst="rect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76" fontAlgn="base">
                <a:spcBef>
                  <a:spcPct val="0"/>
                </a:spcBef>
                <a:spcAft>
                  <a:spcPct val="0"/>
                </a:spcAft>
              </a:pPr>
              <a:endParaRPr lang="en-US" sz="18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48C7FF3-9F73-4E7A-954A-0EA72D3B6C49}"/>
                </a:ext>
              </a:extLst>
            </p:cNvPr>
            <p:cNvSpPr txBox="1"/>
            <p:nvPr userDrawn="1"/>
          </p:nvSpPr>
          <p:spPr>
            <a:xfrm>
              <a:off x="-707803" y="2496990"/>
              <a:ext cx="213200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Icons</a:t>
              </a:r>
            </a:p>
          </p:txBody>
        </p:sp>
      </p:grpSp>
      <p:pic>
        <p:nvPicPr>
          <p:cNvPr id="24" name="Graphic 13">
            <a:hlinkClick r:id="rId5" action="ppaction://hlinksldjump"/>
            <a:extLst>
              <a:ext uri="{FF2B5EF4-FFF2-40B4-BE49-F238E27FC236}">
                <a16:creationId xmlns:a16="http://schemas.microsoft.com/office/drawing/2014/main" id="{65A078BD-154D-41AC-974D-0FD20FD6C2C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4550" y="4933238"/>
            <a:ext cx="639488" cy="11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05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</p:sldLayoutIdLst>
  <p:transition advClick="0">
    <p:fade/>
  </p:transition>
  <p:txStyles>
    <p:titleStyle>
      <a:lvl1pPr algn="l" defTabSz="686013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0" baseline="0" dirty="0" smtClean="0">
          <a:ln w="3175">
            <a:noFill/>
          </a:ln>
          <a:solidFill>
            <a:srgbClr val="93EB20"/>
          </a:solidFill>
          <a:effectLst/>
          <a:latin typeface="+mj-lt"/>
          <a:ea typeface="+mn-ea"/>
          <a:cs typeface="Tahoma" panose="020B0604030504040204" pitchFamily="34" charset="0"/>
        </a:defRPr>
      </a:lvl1pPr>
    </p:titleStyle>
    <p:bodyStyle>
      <a:lvl1pPr marL="0" indent="0" algn="l" defTabSz="686013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None/>
        <a:defRPr sz="2000" kern="1200" spc="0" baseline="0">
          <a:solidFill>
            <a:schemeClr val="bg1"/>
          </a:solidFill>
          <a:latin typeface="+mn-lt"/>
          <a:ea typeface="+mn-ea"/>
          <a:cs typeface="+mn-cs"/>
        </a:defRPr>
      </a:lvl1pPr>
      <a:lvl2pPr marL="266687" indent="-266687" algn="l" defTabSz="686013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40" indent="-213197" algn="l" defTabSz="686013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35" indent="-167938" algn="l" defTabSz="686013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40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35" indent="-172702" algn="l" defTabSz="686013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535" indent="-171504" algn="l" defTabSz="68601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40" indent="-171504" algn="l" defTabSz="68601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548" indent="-171504" algn="l" defTabSz="68601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554" indent="-171504" algn="l" defTabSz="68601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07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13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18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26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32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8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044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051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2" y="1019148"/>
            <a:ext cx="836393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13F03D7-980A-4A33-9FEB-CEB416391B46}"/>
              </a:ext>
            </a:extLst>
          </p:cNvPr>
          <p:cNvGrpSpPr/>
          <p:nvPr/>
        </p:nvGrpSpPr>
        <p:grpSpPr>
          <a:xfrm>
            <a:off x="-811998" y="62699"/>
            <a:ext cx="795089" cy="1882738"/>
            <a:chOff x="-811997" y="62699"/>
            <a:chExt cx="795088" cy="188273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6D6ED33-EBB5-4F6E-9BF5-309F869D84FD}"/>
                </a:ext>
              </a:extLst>
            </p:cNvPr>
            <p:cNvGrpSpPr/>
            <p:nvPr/>
          </p:nvGrpSpPr>
          <p:grpSpPr>
            <a:xfrm rot="16200000">
              <a:off x="-1010070" y="1111569"/>
              <a:ext cx="1429486" cy="238248"/>
              <a:chOff x="-2060858" y="2411918"/>
              <a:chExt cx="1917983" cy="319664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DE53D42-7FDA-44C0-9B1C-EA081AFDBE23}"/>
                  </a:ext>
                </a:extLst>
              </p:cNvPr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50CDD43-8A8C-4E60-9679-4376699127A5}"/>
                  </a:ext>
                </a:extLst>
              </p:cNvPr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F1ED511-740E-4BF2-84A7-6434D62E6F1D}"/>
                  </a:ext>
                </a:extLst>
              </p:cNvPr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D09A573-6B81-4B93-A10F-7184A350717B}"/>
                  </a:ext>
                </a:extLst>
              </p:cNvPr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6F95BEB-91BC-4803-8BCE-471F5C1CAB55}"/>
                  </a:ext>
                </a:extLst>
              </p:cNvPr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4038505-559F-4CBA-8EC3-A8CF5E7C6865}"/>
                  </a:ext>
                </a:extLst>
              </p:cNvPr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B3C488B-8356-445F-B933-3B4295664122}"/>
                </a:ext>
              </a:extLst>
            </p:cNvPr>
            <p:cNvSpPr txBox="1"/>
            <p:nvPr/>
          </p:nvSpPr>
          <p:spPr>
            <a:xfrm>
              <a:off x="-811997" y="62699"/>
              <a:ext cx="795088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Use an eyedropper </a:t>
              </a:r>
              <a:br>
                <a:rPr lang="en-US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to choose one of </a:t>
              </a:r>
              <a:br>
                <a:rPr lang="en-US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Veeam corporate </a:t>
              </a:r>
              <a:b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colors: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5132976-0337-40E4-850C-0BE83B64461A}"/>
              </a:ext>
            </a:extLst>
          </p:cNvPr>
          <p:cNvGrpSpPr/>
          <p:nvPr/>
        </p:nvGrpSpPr>
        <p:grpSpPr>
          <a:xfrm>
            <a:off x="-905773" y="2083495"/>
            <a:ext cx="729570" cy="1768866"/>
            <a:chOff x="-905772" y="2083494"/>
            <a:chExt cx="729569" cy="176886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69A7786-BBB9-4F27-A9E0-6CF60BB65D3A}"/>
                </a:ext>
              </a:extLst>
            </p:cNvPr>
            <p:cNvSpPr txBox="1"/>
            <p:nvPr userDrawn="1"/>
          </p:nvSpPr>
          <p:spPr>
            <a:xfrm>
              <a:off x="-711011" y="3103224"/>
              <a:ext cx="21961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Areas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132412-223C-4CCE-88ED-69628379E7EF}"/>
                </a:ext>
              </a:extLst>
            </p:cNvPr>
            <p:cNvSpPr txBox="1"/>
            <p:nvPr userDrawn="1"/>
          </p:nvSpPr>
          <p:spPr>
            <a:xfrm>
              <a:off x="-905772" y="3391253"/>
              <a:ext cx="428001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sz="7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Arrows,</a:t>
              </a:r>
              <a:br>
                <a:rPr lang="en-US" sz="7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</a:br>
              <a:r>
                <a:rPr lang="en-US" sz="7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connectors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DE58D14-BE41-47CB-904E-D052FC949D95}"/>
                </a:ext>
              </a:extLst>
            </p:cNvPr>
            <p:cNvSpPr/>
            <p:nvPr userDrawn="1"/>
          </p:nvSpPr>
          <p:spPr bwMode="auto">
            <a:xfrm rot="16200000">
              <a:off x="-414451" y="3375865"/>
              <a:ext cx="238248" cy="23824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4" fontAlgn="base">
                <a:spcBef>
                  <a:spcPct val="0"/>
                </a:spcBef>
                <a:spcAft>
                  <a:spcPct val="0"/>
                </a:spcAft>
              </a:pPr>
              <a:endParaRPr lang="en-US" sz="1800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4F41C83-3C81-423D-9783-81B3A6354C1B}"/>
                </a:ext>
              </a:extLst>
            </p:cNvPr>
            <p:cNvSpPr/>
            <p:nvPr userDrawn="1"/>
          </p:nvSpPr>
          <p:spPr bwMode="auto">
            <a:xfrm rot="16200000">
              <a:off x="-414451" y="2721570"/>
              <a:ext cx="238248" cy="238248"/>
            </a:xfrm>
            <a:prstGeom prst="rect">
              <a:avLst/>
            </a:prstGeom>
            <a:solidFill>
              <a:srgbClr val="DF8C4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4" fontAlgn="base">
                <a:spcBef>
                  <a:spcPct val="0"/>
                </a:spcBef>
                <a:spcAft>
                  <a:spcPct val="0"/>
                </a:spcAft>
              </a:pPr>
              <a:endParaRPr lang="en-US" sz="1800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4CF8B3F-3C75-49B1-8DEB-46B3733F113F}"/>
                </a:ext>
              </a:extLst>
            </p:cNvPr>
            <p:cNvSpPr/>
            <p:nvPr userDrawn="1"/>
          </p:nvSpPr>
          <p:spPr bwMode="auto">
            <a:xfrm rot="16200000">
              <a:off x="-414451" y="3057011"/>
              <a:ext cx="238248" cy="2382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4" fontAlgn="base">
                <a:spcBef>
                  <a:spcPct val="0"/>
                </a:spcBef>
                <a:spcAft>
                  <a:spcPct val="0"/>
                </a:spcAft>
              </a:pPr>
              <a:endParaRPr lang="en-US" sz="1800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5694028-28AF-4E23-AD3C-75CEE38B3ACE}"/>
                </a:ext>
              </a:extLst>
            </p:cNvPr>
            <p:cNvSpPr/>
            <p:nvPr userDrawn="1"/>
          </p:nvSpPr>
          <p:spPr bwMode="auto">
            <a:xfrm rot="16200000">
              <a:off x="-414451" y="2483322"/>
              <a:ext cx="238248" cy="238248"/>
            </a:xfrm>
            <a:prstGeom prst="rect">
              <a:avLst/>
            </a:prstGeom>
            <a:solidFill>
              <a:srgbClr val="005F4B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4" fontAlgn="base">
                <a:spcBef>
                  <a:spcPct val="0"/>
                </a:spcBef>
                <a:spcAft>
                  <a:spcPct val="0"/>
                </a:spcAft>
              </a:pPr>
              <a:endParaRPr lang="en-US" sz="1800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FA17A0E-EEB5-4968-A38E-D538EA8F73DE}"/>
                </a:ext>
              </a:extLst>
            </p:cNvPr>
            <p:cNvSpPr txBox="1"/>
            <p:nvPr userDrawn="1"/>
          </p:nvSpPr>
          <p:spPr>
            <a:xfrm>
              <a:off x="-811997" y="2083494"/>
              <a:ext cx="589904" cy="3231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/>
              <a: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Colors </a:t>
              </a:r>
              <a:b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for technical </a:t>
              </a:r>
              <a:b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diagrams: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15A9AE8-3F2A-4C93-AD83-7AACAC5D334B}"/>
                </a:ext>
              </a:extLst>
            </p:cNvPr>
            <p:cNvSpPr/>
            <p:nvPr userDrawn="1"/>
          </p:nvSpPr>
          <p:spPr bwMode="auto">
            <a:xfrm rot="16200000">
              <a:off x="-414451" y="3614112"/>
              <a:ext cx="238248" cy="238248"/>
            </a:xfrm>
            <a:prstGeom prst="rect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4" fontAlgn="base">
                <a:spcBef>
                  <a:spcPct val="0"/>
                </a:spcBef>
                <a:spcAft>
                  <a:spcPct val="0"/>
                </a:spcAft>
              </a:pPr>
              <a:endParaRPr lang="en-US" sz="1800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48C7FF3-9F73-4E7A-954A-0EA72D3B6C49}"/>
                </a:ext>
              </a:extLst>
            </p:cNvPr>
            <p:cNvSpPr txBox="1"/>
            <p:nvPr userDrawn="1"/>
          </p:nvSpPr>
          <p:spPr>
            <a:xfrm>
              <a:off x="-707802" y="2496991"/>
              <a:ext cx="213200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Icons</a:t>
              </a:r>
            </a:p>
          </p:txBody>
        </p:sp>
      </p:grpSp>
      <p:pic>
        <p:nvPicPr>
          <p:cNvPr id="23" name="Graphic 13">
            <a:hlinkClick r:id="rId4" action="ppaction://hlinksldjump"/>
            <a:extLst>
              <a:ext uri="{FF2B5EF4-FFF2-40B4-BE49-F238E27FC236}">
                <a16:creationId xmlns:a16="http://schemas.microsoft.com/office/drawing/2014/main" id="{46A0574C-0630-4BB1-A68C-51E9A2852CF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44550" y="4933238"/>
            <a:ext cx="639488" cy="11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50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</p:sldLayoutIdLst>
  <p:transition advClick="0">
    <p:fade/>
  </p:transition>
  <p:txStyles>
    <p:titleStyle>
      <a:lvl1pPr algn="l" defTabSz="685996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0" baseline="0" dirty="0" smtClean="0">
          <a:ln w="3175">
            <a:noFill/>
          </a:ln>
          <a:solidFill>
            <a:srgbClr val="93EB20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685996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None/>
        <a:defRPr sz="2000" kern="1200" spc="0" baseline="0">
          <a:solidFill>
            <a:schemeClr val="bg1"/>
          </a:solidFill>
          <a:latin typeface="+mn-lt"/>
          <a:ea typeface="+mn-ea"/>
          <a:cs typeface="+mn-cs"/>
        </a:defRPr>
      </a:lvl1pPr>
      <a:lvl2pPr marL="266681" indent="-266681" algn="l" defTabSz="685996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23" indent="-213192" algn="l" defTabSz="685996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08" indent="-167934" algn="l" defTabSz="685996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23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03" indent="-172698" algn="l" defTabSz="685996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488" indent="-171500" algn="l" defTabSz="68599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1500" algn="l" defTabSz="68599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484" indent="-171500" algn="l" defTabSz="68599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481" indent="-171500" algn="l" defTabSz="68599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9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8" algn="l" defTabSz="6859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996" algn="l" defTabSz="6859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93" algn="l" defTabSz="6859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92" algn="l" defTabSz="6859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89" algn="l" defTabSz="6859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87" algn="l" defTabSz="6859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84" algn="l" defTabSz="6859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82" algn="l" defTabSz="6859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EBD9F955-6D8F-4881-B223-2DEE49014D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9678" y="4943158"/>
            <a:ext cx="526732" cy="94992"/>
          </a:xfrm>
          <a:prstGeom prst="rect">
            <a:avLst/>
          </a:prstGeom>
          <a:effectLst/>
        </p:spPr>
      </p:pic>
      <p:grpSp>
        <p:nvGrpSpPr>
          <p:cNvPr id="137" name="Group 136">
            <a:extLst>
              <a:ext uri="{FF2B5EF4-FFF2-40B4-BE49-F238E27FC236}">
                <a16:creationId xmlns:a16="http://schemas.microsoft.com/office/drawing/2014/main" id="{A4A49C97-BAB7-43A4-A3AE-1DBF289959BA}"/>
              </a:ext>
            </a:extLst>
          </p:cNvPr>
          <p:cNvGrpSpPr/>
          <p:nvPr userDrawn="1"/>
        </p:nvGrpSpPr>
        <p:grpSpPr>
          <a:xfrm>
            <a:off x="-1329489" y="-478614"/>
            <a:ext cx="1167802" cy="5213926"/>
            <a:chOff x="-1329489" y="-478614"/>
            <a:chExt cx="1167802" cy="5213926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2698281A-0427-424E-BCA4-9E48AD0C4240}"/>
                </a:ext>
              </a:extLst>
            </p:cNvPr>
            <p:cNvSpPr/>
            <p:nvPr/>
          </p:nvSpPr>
          <p:spPr bwMode="auto">
            <a:xfrm rot="16200000">
              <a:off x="-427114" y="519536"/>
              <a:ext cx="238248" cy="238255"/>
            </a:xfrm>
            <a:prstGeom prst="rect">
              <a:avLst/>
            </a:prstGeom>
            <a:solidFill>
              <a:srgbClr val="93EB2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74B2360D-56F5-42A0-89CB-95E34D867F01}"/>
                </a:ext>
              </a:extLst>
            </p:cNvPr>
            <p:cNvSpPr/>
            <p:nvPr/>
          </p:nvSpPr>
          <p:spPr bwMode="auto">
            <a:xfrm rot="16200000">
              <a:off x="-427114" y="1218281"/>
              <a:ext cx="238248" cy="238255"/>
            </a:xfrm>
            <a:prstGeom prst="rect">
              <a:avLst/>
            </a:prstGeom>
            <a:solidFill>
              <a:srgbClr val="00B4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E55C7C98-B37C-4DCE-85A9-008A66AF1BA8}"/>
                </a:ext>
              </a:extLst>
            </p:cNvPr>
            <p:cNvSpPr/>
            <p:nvPr/>
          </p:nvSpPr>
          <p:spPr bwMode="auto">
            <a:xfrm rot="16200000">
              <a:off x="-427115" y="274657"/>
              <a:ext cx="238248" cy="238255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3257485D-4307-4863-B469-D8A4BEBE9711}"/>
                </a:ext>
              </a:extLst>
            </p:cNvPr>
            <p:cNvSpPr/>
            <p:nvPr/>
          </p:nvSpPr>
          <p:spPr bwMode="auto">
            <a:xfrm rot="16200000">
              <a:off x="-427113" y="755284"/>
              <a:ext cx="238248" cy="238253"/>
            </a:xfrm>
            <a:prstGeom prst="rect">
              <a:avLst/>
            </a:prstGeom>
            <a:solidFill>
              <a:srgbClr val="00E29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33123775-41FB-49B8-80F5-0EF11C205D16}"/>
                </a:ext>
              </a:extLst>
            </p:cNvPr>
            <p:cNvSpPr/>
            <p:nvPr userDrawn="1"/>
          </p:nvSpPr>
          <p:spPr bwMode="auto">
            <a:xfrm rot="16200000">
              <a:off x="-427116" y="985729"/>
              <a:ext cx="238248" cy="238255"/>
            </a:xfrm>
            <a:prstGeom prst="rect">
              <a:avLst/>
            </a:prstGeom>
            <a:solidFill>
              <a:srgbClr val="28878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rgbClr val="468080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BFEA0CDD-5C24-4F47-B7D1-05AC155A5479}"/>
                </a:ext>
              </a:extLst>
            </p:cNvPr>
            <p:cNvSpPr/>
            <p:nvPr userDrawn="1"/>
          </p:nvSpPr>
          <p:spPr bwMode="auto">
            <a:xfrm rot="16200000">
              <a:off x="-427118" y="2692715"/>
              <a:ext cx="238248" cy="238259"/>
            </a:xfrm>
            <a:prstGeom prst="rect">
              <a:avLst/>
            </a:prstGeom>
            <a:solidFill>
              <a:srgbClr val="159F9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rgbClr val="159F98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550E62CB-3595-4297-AE2C-4944081D108C}"/>
                </a:ext>
              </a:extLst>
            </p:cNvPr>
            <p:cNvSpPr/>
            <p:nvPr userDrawn="1"/>
          </p:nvSpPr>
          <p:spPr bwMode="auto">
            <a:xfrm rot="16200000">
              <a:off x="-427118" y="2471572"/>
              <a:ext cx="238248" cy="23826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rgbClr val="E6E6E6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7169491-A982-41BC-A4A1-D8D59C50D68F}"/>
                </a:ext>
              </a:extLst>
            </p:cNvPr>
            <p:cNvSpPr txBox="1"/>
            <p:nvPr/>
          </p:nvSpPr>
          <p:spPr>
            <a:xfrm>
              <a:off x="-1329489" y="-478614"/>
              <a:ext cx="1167802" cy="3231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Use an eyedropper 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to choose one of the 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Veeam corporate colors: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27E9CFE7-22AB-4C6D-AB47-C525D6BE4B9D}"/>
                </a:ext>
              </a:extLst>
            </p:cNvPr>
            <p:cNvSpPr txBox="1"/>
            <p:nvPr/>
          </p:nvSpPr>
          <p:spPr>
            <a:xfrm>
              <a:off x="-723709" y="3986176"/>
              <a:ext cx="219611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Areas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E17C5DEB-9504-45BA-BF00-04F05DFB2524}"/>
                </a:ext>
              </a:extLst>
            </p:cNvPr>
            <p:cNvSpPr txBox="1"/>
            <p:nvPr/>
          </p:nvSpPr>
          <p:spPr>
            <a:xfrm>
              <a:off x="-918473" y="4364442"/>
              <a:ext cx="428001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Arrows,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connectors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2A353C14-CDB4-450F-83F3-398D8C444489}"/>
                </a:ext>
              </a:extLst>
            </p:cNvPr>
            <p:cNvSpPr/>
            <p:nvPr/>
          </p:nvSpPr>
          <p:spPr bwMode="auto">
            <a:xfrm rot="16200000">
              <a:off x="-427151" y="4258817"/>
              <a:ext cx="238248" cy="23824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64906E41-118D-43E0-B48E-898CD71944B0}"/>
                </a:ext>
              </a:extLst>
            </p:cNvPr>
            <p:cNvSpPr/>
            <p:nvPr/>
          </p:nvSpPr>
          <p:spPr bwMode="auto">
            <a:xfrm rot="16200000">
              <a:off x="-427151" y="3604522"/>
              <a:ext cx="238248" cy="238248"/>
            </a:xfrm>
            <a:prstGeom prst="rect">
              <a:avLst/>
            </a:prstGeom>
            <a:solidFill>
              <a:srgbClr val="DF8C4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606182EA-61D3-4671-B91B-6F9FCD4655C0}"/>
                </a:ext>
              </a:extLst>
            </p:cNvPr>
            <p:cNvSpPr/>
            <p:nvPr/>
          </p:nvSpPr>
          <p:spPr bwMode="auto">
            <a:xfrm rot="16200000">
              <a:off x="-427151" y="3939963"/>
              <a:ext cx="238248" cy="2382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EE6774B1-FAB6-42E2-91C1-68B44EE21BD3}"/>
                </a:ext>
              </a:extLst>
            </p:cNvPr>
            <p:cNvSpPr/>
            <p:nvPr/>
          </p:nvSpPr>
          <p:spPr bwMode="auto">
            <a:xfrm rot="16200000">
              <a:off x="-427151" y="3366274"/>
              <a:ext cx="238248" cy="238248"/>
            </a:xfrm>
            <a:prstGeom prst="rect">
              <a:avLst/>
            </a:prstGeom>
            <a:solidFill>
              <a:srgbClr val="005F4B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DD302651-502B-4DE0-A4FE-E4FACE16302A}"/>
                </a:ext>
              </a:extLst>
            </p:cNvPr>
            <p:cNvSpPr txBox="1"/>
            <p:nvPr/>
          </p:nvSpPr>
          <p:spPr>
            <a:xfrm>
              <a:off x="-994571" y="3092694"/>
              <a:ext cx="820739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Technical </a:t>
              </a:r>
              <a:b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diagrams palette:</a:t>
              </a:r>
              <a:endPara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3AF2305F-6AD7-409E-BAFF-83675B46FC13}"/>
                </a:ext>
              </a:extLst>
            </p:cNvPr>
            <p:cNvSpPr/>
            <p:nvPr/>
          </p:nvSpPr>
          <p:spPr bwMode="auto">
            <a:xfrm rot="16200000">
              <a:off x="-427151" y="4497064"/>
              <a:ext cx="238248" cy="238248"/>
            </a:xfrm>
            <a:prstGeom prst="rect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CB4AAE2-7825-48CF-A172-9ABB7D964433}"/>
                </a:ext>
              </a:extLst>
            </p:cNvPr>
            <p:cNvSpPr txBox="1"/>
            <p:nvPr/>
          </p:nvSpPr>
          <p:spPr>
            <a:xfrm>
              <a:off x="-720503" y="3524320"/>
              <a:ext cx="213199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Icons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798E00E2-14C5-49FF-BFAE-52BA1113F8FC}"/>
                </a:ext>
              </a:extLst>
            </p:cNvPr>
            <p:cNvSpPr txBox="1"/>
            <p:nvPr/>
          </p:nvSpPr>
          <p:spPr>
            <a:xfrm>
              <a:off x="-1212850" y="269227"/>
              <a:ext cx="734675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Basic text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| </a:t>
              </a:r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Title</a:t>
              </a:r>
              <a:endPara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EAB3E78E-FA11-4F29-8255-7D0ABBEB6FD8}"/>
                </a:ext>
              </a:extLst>
            </p:cNvPr>
            <p:cNvSpPr txBox="1"/>
            <p:nvPr/>
          </p:nvSpPr>
          <p:spPr>
            <a:xfrm>
              <a:off x="-1212850" y="524221"/>
              <a:ext cx="734675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Highlighted text 1</a:t>
              </a:r>
              <a:b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</a:br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| Title</a:t>
              </a:r>
              <a:endPara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54A90AD-2FCA-4B92-967B-FCB2772A7B58}"/>
                </a:ext>
              </a:extLst>
            </p:cNvPr>
            <p:cNvSpPr txBox="1"/>
            <p:nvPr/>
          </p:nvSpPr>
          <p:spPr>
            <a:xfrm>
              <a:off x="-1254903" y="819997"/>
              <a:ext cx="7767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Highlighted</a:t>
              </a: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text 2</a:t>
              </a:r>
              <a:endParaRPr lang="en-US" sz="7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1D93E95F-1DCD-4F90-852F-2135490326CD}"/>
                </a:ext>
              </a:extLst>
            </p:cNvPr>
            <p:cNvSpPr txBox="1"/>
            <p:nvPr/>
          </p:nvSpPr>
          <p:spPr>
            <a:xfrm>
              <a:off x="-1254903" y="1052719"/>
              <a:ext cx="7767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Secondary text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1D33D028-5481-40B7-A38D-296E6F38B8F6}"/>
                </a:ext>
              </a:extLst>
            </p:cNvPr>
            <p:cNvSpPr txBox="1"/>
            <p:nvPr/>
          </p:nvSpPr>
          <p:spPr>
            <a:xfrm>
              <a:off x="-1174750" y="-30511"/>
              <a:ext cx="9906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DARK theme color palette |PRIMARY|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38068F83-E295-4FC5-99EE-75CFC95B4E4E}"/>
                </a:ext>
              </a:extLst>
            </p:cNvPr>
            <p:cNvSpPr txBox="1"/>
            <p:nvPr/>
          </p:nvSpPr>
          <p:spPr>
            <a:xfrm>
              <a:off x="-1036700" y="1868138"/>
              <a:ext cx="852550" cy="3231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LIGHT theme </a:t>
              </a:r>
              <a:b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color palette |SECONDARY|:</a:t>
              </a: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94E2D9DC-4696-4DBB-9B6F-A896FC965410}"/>
                </a:ext>
              </a:extLst>
            </p:cNvPr>
            <p:cNvSpPr/>
            <p:nvPr/>
          </p:nvSpPr>
          <p:spPr bwMode="auto">
            <a:xfrm rot="16200000">
              <a:off x="-427151" y="1459829"/>
              <a:ext cx="238248" cy="238248"/>
            </a:xfrm>
            <a:prstGeom prst="rect">
              <a:avLst/>
            </a:prstGeom>
            <a:solidFill>
              <a:srgbClr val="006938"/>
            </a:solidFill>
            <a:ln>
              <a:solidFill>
                <a:srgbClr val="00DC4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20ACBC8-E379-48AD-88C2-E9D90C982A0B}"/>
                </a:ext>
              </a:extLst>
            </p:cNvPr>
            <p:cNvSpPr txBox="1"/>
            <p:nvPr/>
          </p:nvSpPr>
          <p:spPr>
            <a:xfrm>
              <a:off x="-1254903" y="1465414"/>
              <a:ext cx="776728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Secondary </a:t>
              </a:r>
              <a:b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</a:br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chart bar color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F61F5666-4B51-4B00-8810-BF36901EA00A}"/>
                </a:ext>
              </a:extLst>
            </p:cNvPr>
            <p:cNvSpPr txBox="1"/>
            <p:nvPr/>
          </p:nvSpPr>
          <p:spPr>
            <a:xfrm>
              <a:off x="-1254903" y="2530111"/>
              <a:ext cx="7767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Basic text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D7520CBD-418D-40D2-9458-F3678BEC083D}"/>
                </a:ext>
              </a:extLst>
            </p:cNvPr>
            <p:cNvSpPr txBox="1"/>
            <p:nvPr/>
          </p:nvSpPr>
          <p:spPr>
            <a:xfrm>
              <a:off x="-1254903" y="2766717"/>
              <a:ext cx="7767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Highlighted text</a:t>
              </a:r>
              <a:endPara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B6CEF52-C792-4A9F-A36F-1D97D37DC480}"/>
                </a:ext>
              </a:extLst>
            </p:cNvPr>
            <p:cNvSpPr/>
            <p:nvPr userDrawn="1"/>
          </p:nvSpPr>
          <p:spPr bwMode="auto">
            <a:xfrm rot="16200000">
              <a:off x="-427118" y="2230114"/>
              <a:ext cx="238248" cy="238261"/>
            </a:xfrm>
            <a:prstGeom prst="rect">
              <a:avLst/>
            </a:prstGeom>
            <a:solidFill>
              <a:srgbClr val="005F4B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rgbClr val="159F98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AF8946C8-1B46-42CE-A4AD-513E56142D18}"/>
                </a:ext>
              </a:extLst>
            </p:cNvPr>
            <p:cNvSpPr txBox="1"/>
            <p:nvPr userDrawn="1"/>
          </p:nvSpPr>
          <p:spPr>
            <a:xfrm>
              <a:off x="-1254903" y="2288653"/>
              <a:ext cx="7767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Title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5A1C10AC-20CC-48AC-944A-3946821F069B}"/>
                </a:ext>
              </a:extLst>
            </p:cNvPr>
            <p:cNvSpPr txBox="1"/>
            <p:nvPr userDrawn="1"/>
          </p:nvSpPr>
          <p:spPr>
            <a:xfrm>
              <a:off x="-1254903" y="1222489"/>
              <a:ext cx="776728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Chart bar additional color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227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</p:sldLayoutIdLst>
  <p:transition>
    <p:fade/>
  </p:transition>
  <p:txStyles>
    <p:titleStyle>
      <a:lvl1pPr algn="l" defTabSz="686030" rtl="0" eaLnBrk="1" latinLnBrk="0" hangingPunct="1">
        <a:lnSpc>
          <a:spcPct val="90000"/>
        </a:lnSpc>
        <a:spcBef>
          <a:spcPct val="0"/>
        </a:spcBef>
        <a:buNone/>
        <a:defRPr lang="en-US" sz="4100" b="0" kern="1200" cap="none" spc="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Arial" charset="0"/>
        </a:defRPr>
      </a:lvl1pPr>
    </p:titleStyle>
    <p:bodyStyle>
      <a:lvl1pPr marL="259654" indent="-259654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 spc="0">
          <a:solidFill>
            <a:schemeClr val="bg1"/>
          </a:solidFill>
          <a:latin typeface="+mn-lt"/>
          <a:ea typeface="+mn-ea"/>
          <a:cs typeface="+mn-cs"/>
        </a:defRPr>
      </a:lvl1pPr>
      <a:lvl2pPr marL="472856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472856" algn="l"/>
        </a:tabLst>
        <a:defRPr sz="2100" kern="1200" spc="0">
          <a:solidFill>
            <a:schemeClr val="bg1"/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>
          <a:solidFill>
            <a:schemeClr val="bg1"/>
          </a:soli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500" kern="1200" spc="0">
          <a:solidFill>
            <a:schemeClr val="bg1"/>
          </a:soli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500" kern="120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9999" y="171451"/>
            <a:ext cx="8425225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0" y="1019146"/>
            <a:ext cx="84252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endParaRPr lang="en-US" dirty="0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9BF30E22-522F-4990-A947-D224E2E8321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9678" y="4942683"/>
            <a:ext cx="526732" cy="94992"/>
          </a:xfrm>
          <a:prstGeom prst="rect">
            <a:avLst/>
          </a:prstGeom>
          <a:effectLst/>
        </p:spPr>
      </p:pic>
      <p:grpSp>
        <p:nvGrpSpPr>
          <p:cNvPr id="139" name="Group 138">
            <a:extLst>
              <a:ext uri="{FF2B5EF4-FFF2-40B4-BE49-F238E27FC236}">
                <a16:creationId xmlns:a16="http://schemas.microsoft.com/office/drawing/2014/main" id="{B59F707D-3813-43CE-848C-C03590C571D4}"/>
              </a:ext>
            </a:extLst>
          </p:cNvPr>
          <p:cNvGrpSpPr/>
          <p:nvPr userDrawn="1"/>
        </p:nvGrpSpPr>
        <p:grpSpPr>
          <a:xfrm>
            <a:off x="-1329489" y="-478614"/>
            <a:ext cx="1167802" cy="5213926"/>
            <a:chOff x="-1329489" y="-478614"/>
            <a:chExt cx="1167802" cy="5213926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2EF541EF-2503-4CAC-9B3A-E06B2D5A0652}"/>
                </a:ext>
              </a:extLst>
            </p:cNvPr>
            <p:cNvSpPr/>
            <p:nvPr/>
          </p:nvSpPr>
          <p:spPr bwMode="auto">
            <a:xfrm rot="16200000">
              <a:off x="-427114" y="519536"/>
              <a:ext cx="238248" cy="238255"/>
            </a:xfrm>
            <a:prstGeom prst="rect">
              <a:avLst/>
            </a:prstGeom>
            <a:solidFill>
              <a:srgbClr val="93EB2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6000743D-5D1E-46E3-9B8F-6F517A419A24}"/>
                </a:ext>
              </a:extLst>
            </p:cNvPr>
            <p:cNvSpPr/>
            <p:nvPr/>
          </p:nvSpPr>
          <p:spPr bwMode="auto">
            <a:xfrm rot="16200000">
              <a:off x="-427114" y="1218281"/>
              <a:ext cx="238248" cy="238255"/>
            </a:xfrm>
            <a:prstGeom prst="rect">
              <a:avLst/>
            </a:prstGeom>
            <a:solidFill>
              <a:srgbClr val="00B4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0347CF0D-F9E2-4F23-88FA-CB5215E17F14}"/>
                </a:ext>
              </a:extLst>
            </p:cNvPr>
            <p:cNvSpPr/>
            <p:nvPr/>
          </p:nvSpPr>
          <p:spPr bwMode="auto">
            <a:xfrm rot="16200000">
              <a:off x="-427115" y="274657"/>
              <a:ext cx="238248" cy="238255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1C283C5-049B-4F7F-9C41-645FBFE03F08}"/>
                </a:ext>
              </a:extLst>
            </p:cNvPr>
            <p:cNvSpPr/>
            <p:nvPr/>
          </p:nvSpPr>
          <p:spPr bwMode="auto">
            <a:xfrm rot="16200000">
              <a:off x="-427113" y="755284"/>
              <a:ext cx="238248" cy="238253"/>
            </a:xfrm>
            <a:prstGeom prst="rect">
              <a:avLst/>
            </a:prstGeom>
            <a:solidFill>
              <a:srgbClr val="00E29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A5529F0-9BE6-46D4-8FD1-5E505BBF3C53}"/>
                </a:ext>
              </a:extLst>
            </p:cNvPr>
            <p:cNvSpPr/>
            <p:nvPr userDrawn="1"/>
          </p:nvSpPr>
          <p:spPr bwMode="auto">
            <a:xfrm rot="16200000">
              <a:off x="-427116" y="985729"/>
              <a:ext cx="238248" cy="238255"/>
            </a:xfrm>
            <a:prstGeom prst="rect">
              <a:avLst/>
            </a:prstGeom>
            <a:solidFill>
              <a:srgbClr val="28878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rgbClr val="468080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1A262ED9-D137-4F9C-BB0F-3246B8029823}"/>
                </a:ext>
              </a:extLst>
            </p:cNvPr>
            <p:cNvSpPr/>
            <p:nvPr userDrawn="1"/>
          </p:nvSpPr>
          <p:spPr bwMode="auto">
            <a:xfrm rot="16200000">
              <a:off x="-427118" y="2692715"/>
              <a:ext cx="238248" cy="238259"/>
            </a:xfrm>
            <a:prstGeom prst="rect">
              <a:avLst/>
            </a:prstGeom>
            <a:solidFill>
              <a:srgbClr val="159F9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rgbClr val="159F98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3416DA77-534D-4571-A237-D9B709DD3B69}"/>
                </a:ext>
              </a:extLst>
            </p:cNvPr>
            <p:cNvSpPr/>
            <p:nvPr userDrawn="1"/>
          </p:nvSpPr>
          <p:spPr bwMode="auto">
            <a:xfrm rot="16200000">
              <a:off x="-427118" y="2471572"/>
              <a:ext cx="238248" cy="23826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rgbClr val="E6E6E6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27C46F6-DCA9-483F-82C0-62B89238EC94}"/>
                </a:ext>
              </a:extLst>
            </p:cNvPr>
            <p:cNvSpPr txBox="1"/>
            <p:nvPr/>
          </p:nvSpPr>
          <p:spPr>
            <a:xfrm>
              <a:off x="-1329489" y="-478614"/>
              <a:ext cx="1167802" cy="3231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Use an eyedropper 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to choose one of the 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Veeam corporate colors: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E3BB222F-FE02-42ED-957A-25A521D4F762}"/>
                </a:ext>
              </a:extLst>
            </p:cNvPr>
            <p:cNvSpPr txBox="1"/>
            <p:nvPr/>
          </p:nvSpPr>
          <p:spPr>
            <a:xfrm>
              <a:off x="-723709" y="3986176"/>
              <a:ext cx="219611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Areas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D7853F9-175E-453B-8520-BB08FA6B0113}"/>
                </a:ext>
              </a:extLst>
            </p:cNvPr>
            <p:cNvSpPr txBox="1"/>
            <p:nvPr/>
          </p:nvSpPr>
          <p:spPr>
            <a:xfrm>
              <a:off x="-918473" y="4364442"/>
              <a:ext cx="428001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Arrows,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connectors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73DBABCE-13DC-4329-B4CC-EB5621B11D64}"/>
                </a:ext>
              </a:extLst>
            </p:cNvPr>
            <p:cNvSpPr/>
            <p:nvPr/>
          </p:nvSpPr>
          <p:spPr bwMode="auto">
            <a:xfrm rot="16200000">
              <a:off x="-427151" y="4258817"/>
              <a:ext cx="238248" cy="23824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B9F80975-A2C2-425A-A010-DF85A0BFCF0C}"/>
                </a:ext>
              </a:extLst>
            </p:cNvPr>
            <p:cNvSpPr/>
            <p:nvPr/>
          </p:nvSpPr>
          <p:spPr bwMode="auto">
            <a:xfrm rot="16200000">
              <a:off x="-427151" y="3604522"/>
              <a:ext cx="238248" cy="238248"/>
            </a:xfrm>
            <a:prstGeom prst="rect">
              <a:avLst/>
            </a:prstGeom>
            <a:solidFill>
              <a:srgbClr val="DF8C4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10FFD315-A0C1-4333-A68B-27CEBEB4E91D}"/>
                </a:ext>
              </a:extLst>
            </p:cNvPr>
            <p:cNvSpPr/>
            <p:nvPr/>
          </p:nvSpPr>
          <p:spPr bwMode="auto">
            <a:xfrm rot="16200000">
              <a:off x="-427151" y="3939963"/>
              <a:ext cx="238248" cy="2382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F1459EC3-C59A-40F4-95A6-0DF107130967}"/>
                </a:ext>
              </a:extLst>
            </p:cNvPr>
            <p:cNvSpPr/>
            <p:nvPr/>
          </p:nvSpPr>
          <p:spPr bwMode="auto">
            <a:xfrm rot="16200000">
              <a:off x="-427151" y="3366274"/>
              <a:ext cx="238248" cy="238248"/>
            </a:xfrm>
            <a:prstGeom prst="rect">
              <a:avLst/>
            </a:prstGeom>
            <a:solidFill>
              <a:srgbClr val="005F4B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CC0363EC-1F3D-4C5D-AB55-664BCE967B5B}"/>
                </a:ext>
              </a:extLst>
            </p:cNvPr>
            <p:cNvSpPr txBox="1"/>
            <p:nvPr/>
          </p:nvSpPr>
          <p:spPr>
            <a:xfrm>
              <a:off x="-994571" y="3092694"/>
              <a:ext cx="820739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Technical </a:t>
              </a:r>
              <a:b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diagrams palette:</a:t>
              </a:r>
              <a:endPara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0461F3FC-993A-4553-8AB3-F0905E7A670C}"/>
                </a:ext>
              </a:extLst>
            </p:cNvPr>
            <p:cNvSpPr/>
            <p:nvPr/>
          </p:nvSpPr>
          <p:spPr bwMode="auto">
            <a:xfrm rot="16200000">
              <a:off x="-427151" y="4497064"/>
              <a:ext cx="238248" cy="238248"/>
            </a:xfrm>
            <a:prstGeom prst="rect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6C79F514-1BDD-43ED-AAE6-36A60F1E18BE}"/>
                </a:ext>
              </a:extLst>
            </p:cNvPr>
            <p:cNvSpPr txBox="1"/>
            <p:nvPr/>
          </p:nvSpPr>
          <p:spPr>
            <a:xfrm>
              <a:off x="-720503" y="3524320"/>
              <a:ext cx="213199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Icons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2AD8D90E-71B4-43A5-99FD-17056427AD73}"/>
                </a:ext>
              </a:extLst>
            </p:cNvPr>
            <p:cNvSpPr txBox="1"/>
            <p:nvPr/>
          </p:nvSpPr>
          <p:spPr>
            <a:xfrm>
              <a:off x="-1212850" y="269227"/>
              <a:ext cx="734675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Basic text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| </a:t>
              </a:r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Title</a:t>
              </a:r>
              <a:endPara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AEAD867-BBA5-480A-BF8E-D5024E39B022}"/>
                </a:ext>
              </a:extLst>
            </p:cNvPr>
            <p:cNvSpPr txBox="1"/>
            <p:nvPr/>
          </p:nvSpPr>
          <p:spPr>
            <a:xfrm>
              <a:off x="-1212850" y="524221"/>
              <a:ext cx="734675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Highlighted text 1</a:t>
              </a:r>
              <a:b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</a:br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| Title</a:t>
              </a:r>
              <a:endPara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8991615-3D6E-457B-A1C8-5A836E7855D1}"/>
                </a:ext>
              </a:extLst>
            </p:cNvPr>
            <p:cNvSpPr txBox="1"/>
            <p:nvPr/>
          </p:nvSpPr>
          <p:spPr>
            <a:xfrm>
              <a:off x="-1254903" y="819997"/>
              <a:ext cx="7767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Highlighted</a:t>
              </a: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text 2</a:t>
              </a:r>
              <a:endParaRPr lang="en-US" sz="7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22AD04EC-B9F8-40F5-A390-2238712317D5}"/>
                </a:ext>
              </a:extLst>
            </p:cNvPr>
            <p:cNvSpPr txBox="1"/>
            <p:nvPr/>
          </p:nvSpPr>
          <p:spPr>
            <a:xfrm>
              <a:off x="-1254903" y="1052719"/>
              <a:ext cx="7767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Secondary text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6B939A63-07A7-4413-873B-D22D9D015C23}"/>
                </a:ext>
              </a:extLst>
            </p:cNvPr>
            <p:cNvSpPr txBox="1"/>
            <p:nvPr/>
          </p:nvSpPr>
          <p:spPr>
            <a:xfrm>
              <a:off x="-1174750" y="-30511"/>
              <a:ext cx="9906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DARK theme color palette |PRIMARY|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21357B48-C7E4-49F4-A6B8-1F3FDFBBBFE0}"/>
                </a:ext>
              </a:extLst>
            </p:cNvPr>
            <p:cNvSpPr txBox="1"/>
            <p:nvPr/>
          </p:nvSpPr>
          <p:spPr>
            <a:xfrm>
              <a:off x="-1036700" y="1868138"/>
              <a:ext cx="852550" cy="3231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LIGHT theme </a:t>
              </a:r>
              <a:b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color palette |SECONDARY|:</a:t>
              </a: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0F28DCE0-5842-4B35-919A-3C9CAD3569FB}"/>
                </a:ext>
              </a:extLst>
            </p:cNvPr>
            <p:cNvSpPr/>
            <p:nvPr/>
          </p:nvSpPr>
          <p:spPr bwMode="auto">
            <a:xfrm rot="16200000">
              <a:off x="-427151" y="1459829"/>
              <a:ext cx="238248" cy="238248"/>
            </a:xfrm>
            <a:prstGeom prst="rect">
              <a:avLst/>
            </a:prstGeom>
            <a:solidFill>
              <a:srgbClr val="006938"/>
            </a:solidFill>
            <a:ln>
              <a:solidFill>
                <a:srgbClr val="00DC4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5DE27104-5B05-48A6-9DC5-F9E47576FAEA}"/>
                </a:ext>
              </a:extLst>
            </p:cNvPr>
            <p:cNvSpPr txBox="1"/>
            <p:nvPr/>
          </p:nvSpPr>
          <p:spPr>
            <a:xfrm>
              <a:off x="-1254903" y="1465414"/>
              <a:ext cx="776728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Secondary </a:t>
              </a:r>
              <a:b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</a:br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chart bar color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ABB18F1-C0AC-45A1-834C-051090E9CE68}"/>
                </a:ext>
              </a:extLst>
            </p:cNvPr>
            <p:cNvSpPr txBox="1"/>
            <p:nvPr/>
          </p:nvSpPr>
          <p:spPr>
            <a:xfrm>
              <a:off x="-1254903" y="2530111"/>
              <a:ext cx="7767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Basic text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390D4630-69DF-432E-BFC1-0FE1F3B66942}"/>
                </a:ext>
              </a:extLst>
            </p:cNvPr>
            <p:cNvSpPr txBox="1"/>
            <p:nvPr/>
          </p:nvSpPr>
          <p:spPr>
            <a:xfrm>
              <a:off x="-1254903" y="2766717"/>
              <a:ext cx="7767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Highlighted text</a:t>
              </a:r>
              <a:endPara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314B8634-51AA-4AD8-A410-083926D1F25B}"/>
                </a:ext>
              </a:extLst>
            </p:cNvPr>
            <p:cNvSpPr/>
            <p:nvPr userDrawn="1"/>
          </p:nvSpPr>
          <p:spPr bwMode="auto">
            <a:xfrm rot="16200000">
              <a:off x="-427118" y="2230114"/>
              <a:ext cx="238248" cy="238261"/>
            </a:xfrm>
            <a:prstGeom prst="rect">
              <a:avLst/>
            </a:prstGeom>
            <a:solidFill>
              <a:srgbClr val="005F4B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rgbClr val="159F98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75CF0578-CF56-4FFD-8BB7-9F9974C0AFD8}"/>
                </a:ext>
              </a:extLst>
            </p:cNvPr>
            <p:cNvSpPr txBox="1"/>
            <p:nvPr userDrawn="1"/>
          </p:nvSpPr>
          <p:spPr>
            <a:xfrm>
              <a:off x="-1254903" y="2288653"/>
              <a:ext cx="7767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Title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C0B95C63-4528-449F-8F02-740F54BEA85D}"/>
                </a:ext>
              </a:extLst>
            </p:cNvPr>
            <p:cNvSpPr txBox="1"/>
            <p:nvPr userDrawn="1"/>
          </p:nvSpPr>
          <p:spPr>
            <a:xfrm>
              <a:off x="-1254903" y="1222489"/>
              <a:ext cx="776728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Chart bar additional color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7114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</p:sldLayoutIdLst>
  <p:transition>
    <p:fade/>
  </p:transition>
  <p:txStyles>
    <p:titleStyle>
      <a:lvl1pPr algn="l" defTabSz="686030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0" baseline="0" dirty="0" smtClean="0">
          <a:ln w="3175">
            <a:noFill/>
          </a:ln>
          <a:solidFill>
            <a:srgbClr val="005F4B"/>
          </a:solidFill>
          <a:effectLst/>
          <a:latin typeface="+mj-lt"/>
          <a:ea typeface="+mn-ea"/>
          <a:cs typeface="Tahoma" panose="020B0604030504040204" pitchFamily="34" charset="0"/>
        </a:defRPr>
      </a:lvl1pPr>
    </p:titleStyle>
    <p:bodyStyle>
      <a:lvl1pPr marL="0" indent="0" algn="l" defTabSz="686030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None/>
        <a:defRPr sz="200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66693" indent="-266693" algn="l" defTabSz="686030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0" y="1019146"/>
            <a:ext cx="836393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365760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solidFill>
                  <a:srgbClr val="467D7D"/>
                </a:solidFill>
                <a:latin typeface="+mn-lt"/>
              </a:rPr>
              <a:t>© 2020 Veeam Software. Confidential information. All rights reserved. All trademarks are the property of their respective owners.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 rot="16200000">
            <a:off x="-1151128" y="454562"/>
            <a:ext cx="1429486" cy="520365"/>
            <a:chOff x="-2069182" y="-579662"/>
            <a:chExt cx="1429486" cy="520365"/>
          </a:xfrm>
        </p:grpSpPr>
        <p:grpSp>
          <p:nvGrpSpPr>
            <p:cNvPr id="17" name="Group 16"/>
            <p:cNvGrpSpPr/>
            <p:nvPr/>
          </p:nvGrpSpPr>
          <p:grpSpPr>
            <a:xfrm>
              <a:off x="-2069182" y="-297545"/>
              <a:ext cx="1429486" cy="238248"/>
              <a:chOff x="-2060858" y="2411918"/>
              <a:chExt cx="1917983" cy="319664"/>
            </a:xfrm>
          </p:grpSpPr>
          <p:sp>
            <p:nvSpPr>
              <p:cNvPr id="19" name="Rectangle 18"/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-2069182" y="-579662"/>
              <a:ext cx="137858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Use an eyedropper to choose </a:t>
              </a:r>
              <a:br>
                <a:rPr lang="en-US" sz="7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</a:br>
              <a:r>
                <a:rPr lang="en-US" sz="7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one of </a:t>
              </a:r>
              <a:r>
                <a:rPr lang="en-US" sz="7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Veeam corporate colors:</a:t>
              </a:r>
            </a:p>
          </p:txBody>
        </p:sp>
      </p:grpSp>
      <p:pic>
        <p:nvPicPr>
          <p:cNvPr id="14" name="Graphic 13">
            <a:hlinkClick r:id="rId13" action="ppaction://hlinksldjump"/>
            <a:extLst>
              <a:ext uri="{FF2B5EF4-FFF2-40B4-BE49-F238E27FC236}">
                <a16:creationId xmlns:a16="http://schemas.microsoft.com/office/drawing/2014/main" id="{DAD482AC-6397-4B53-97B8-E296B352C68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44550" y="4933238"/>
            <a:ext cx="639488" cy="11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257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8" r:id="rId4"/>
    <p:sldLayoutId id="2147483811" r:id="rId5"/>
    <p:sldLayoutId id="2147483812" r:id="rId6"/>
    <p:sldLayoutId id="2147483813" r:id="rId7"/>
    <p:sldLayoutId id="2147483864" r:id="rId8"/>
    <p:sldLayoutId id="2147483865" r:id="rId9"/>
    <p:sldLayoutId id="2147483866" r:id="rId10"/>
    <p:sldLayoutId id="2147483868" r:id="rId11"/>
  </p:sldLayoutIdLst>
  <p:transition>
    <p:fade/>
  </p:transition>
  <p:txStyles>
    <p:titleStyle>
      <a:lvl1pPr algn="l" defTabSz="686030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0" baseline="0" dirty="0" smtClean="0">
          <a:ln w="3175">
            <a:noFill/>
          </a:ln>
          <a:solidFill>
            <a:srgbClr val="93EB20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686030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None/>
        <a:defRPr sz="2000" kern="1200" spc="0" baseline="0">
          <a:solidFill>
            <a:schemeClr val="bg1"/>
          </a:solidFill>
          <a:latin typeface="+mn-lt"/>
          <a:ea typeface="+mn-ea"/>
          <a:cs typeface="+mn-cs"/>
        </a:defRPr>
      </a:lvl1pPr>
      <a:lvl2pPr marL="266693" indent="-266693" algn="l" defTabSz="686030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0" y="1019146"/>
            <a:ext cx="836393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365760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solidFill>
                  <a:srgbClr val="467D7D"/>
                </a:solidFill>
                <a:latin typeface="+mn-lt"/>
              </a:rPr>
              <a:t>© 2020 Veeam Software. Confidential information. All rights reserved. All trademarks are the property of their respective owners.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13F03D7-980A-4A33-9FEB-CEB416391B46}"/>
              </a:ext>
            </a:extLst>
          </p:cNvPr>
          <p:cNvGrpSpPr/>
          <p:nvPr userDrawn="1"/>
        </p:nvGrpSpPr>
        <p:grpSpPr>
          <a:xfrm>
            <a:off x="-811997" y="62701"/>
            <a:ext cx="795089" cy="1882735"/>
            <a:chOff x="-811997" y="62701"/>
            <a:chExt cx="795089" cy="188273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6D6ED33-EBB5-4F6E-9BF5-309F869D84FD}"/>
                </a:ext>
              </a:extLst>
            </p:cNvPr>
            <p:cNvGrpSpPr/>
            <p:nvPr/>
          </p:nvGrpSpPr>
          <p:grpSpPr>
            <a:xfrm rot="16200000">
              <a:off x="-1010070" y="1111569"/>
              <a:ext cx="1429486" cy="238248"/>
              <a:chOff x="-2060858" y="2411918"/>
              <a:chExt cx="1917983" cy="319664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DE53D42-7FDA-44C0-9B1C-EA081AFDBE23}"/>
                  </a:ext>
                </a:extLst>
              </p:cNvPr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50CDD43-8A8C-4E60-9679-4376699127A5}"/>
                  </a:ext>
                </a:extLst>
              </p:cNvPr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F1ED511-740E-4BF2-84A7-6434D62E6F1D}"/>
                  </a:ext>
                </a:extLst>
              </p:cNvPr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D09A573-6B81-4B93-A10F-7184A350717B}"/>
                  </a:ext>
                </a:extLst>
              </p:cNvPr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6F95BEB-91BC-4803-8BCE-471F5C1CAB55}"/>
                  </a:ext>
                </a:extLst>
              </p:cNvPr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4038505-559F-4CBA-8EC3-A8CF5E7C6865}"/>
                  </a:ext>
                </a:extLst>
              </p:cNvPr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B3C488B-8356-445F-B933-3B4295664122}"/>
                </a:ext>
              </a:extLst>
            </p:cNvPr>
            <p:cNvSpPr txBox="1"/>
            <p:nvPr/>
          </p:nvSpPr>
          <p:spPr>
            <a:xfrm>
              <a:off x="-811997" y="62701"/>
              <a:ext cx="795089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Use an eyedropper 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to choose one of 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Veeam corporate </a:t>
              </a:r>
              <a:b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colors: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5132976-0337-40E4-850C-0BE83B64461A}"/>
              </a:ext>
            </a:extLst>
          </p:cNvPr>
          <p:cNvGrpSpPr/>
          <p:nvPr userDrawn="1"/>
        </p:nvGrpSpPr>
        <p:grpSpPr>
          <a:xfrm>
            <a:off x="-905773" y="2083492"/>
            <a:ext cx="729570" cy="1768868"/>
            <a:chOff x="-905773" y="2083492"/>
            <a:chExt cx="729570" cy="176886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69A7786-BBB9-4F27-A9E0-6CF60BB65D3A}"/>
                </a:ext>
              </a:extLst>
            </p:cNvPr>
            <p:cNvSpPr txBox="1"/>
            <p:nvPr userDrawn="1"/>
          </p:nvSpPr>
          <p:spPr>
            <a:xfrm>
              <a:off x="-711009" y="3103224"/>
              <a:ext cx="219611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Areas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132412-223C-4CCE-88ED-69628379E7EF}"/>
                </a:ext>
              </a:extLst>
            </p:cNvPr>
            <p:cNvSpPr txBox="1"/>
            <p:nvPr userDrawn="1"/>
          </p:nvSpPr>
          <p:spPr>
            <a:xfrm>
              <a:off x="-905773" y="3391253"/>
              <a:ext cx="428001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Arrows,</a:t>
              </a:r>
              <a:br>
                <a:rPr lang="en-US" sz="700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</a:br>
              <a:r>
                <a:rPr lang="en-US" sz="700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connectors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DE58D14-BE41-47CB-904E-D052FC949D95}"/>
                </a:ext>
              </a:extLst>
            </p:cNvPr>
            <p:cNvSpPr/>
            <p:nvPr userDrawn="1"/>
          </p:nvSpPr>
          <p:spPr bwMode="auto">
            <a:xfrm rot="16200000">
              <a:off x="-414451" y="3375865"/>
              <a:ext cx="238248" cy="23824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4F41C83-3C81-423D-9783-81B3A6354C1B}"/>
                </a:ext>
              </a:extLst>
            </p:cNvPr>
            <p:cNvSpPr/>
            <p:nvPr userDrawn="1"/>
          </p:nvSpPr>
          <p:spPr bwMode="auto">
            <a:xfrm rot="16200000">
              <a:off x="-414451" y="2721570"/>
              <a:ext cx="238248" cy="238248"/>
            </a:xfrm>
            <a:prstGeom prst="rect">
              <a:avLst/>
            </a:prstGeom>
            <a:solidFill>
              <a:srgbClr val="DF8C4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4CF8B3F-3C75-49B1-8DEB-46B3733F113F}"/>
                </a:ext>
              </a:extLst>
            </p:cNvPr>
            <p:cNvSpPr/>
            <p:nvPr userDrawn="1"/>
          </p:nvSpPr>
          <p:spPr bwMode="auto">
            <a:xfrm rot="16200000">
              <a:off x="-414451" y="3057011"/>
              <a:ext cx="238248" cy="2382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5694028-28AF-4E23-AD3C-75CEE38B3ACE}"/>
                </a:ext>
              </a:extLst>
            </p:cNvPr>
            <p:cNvSpPr/>
            <p:nvPr userDrawn="1"/>
          </p:nvSpPr>
          <p:spPr bwMode="auto">
            <a:xfrm rot="16200000">
              <a:off x="-414451" y="2483322"/>
              <a:ext cx="238248" cy="238248"/>
            </a:xfrm>
            <a:prstGeom prst="rect">
              <a:avLst/>
            </a:prstGeom>
            <a:solidFill>
              <a:srgbClr val="005F4B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FA17A0E-EEB5-4968-A38E-D538EA8F73DE}"/>
                </a:ext>
              </a:extLst>
            </p:cNvPr>
            <p:cNvSpPr txBox="1"/>
            <p:nvPr userDrawn="1"/>
          </p:nvSpPr>
          <p:spPr>
            <a:xfrm>
              <a:off x="-811997" y="2083492"/>
              <a:ext cx="589905" cy="3231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/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Colors </a:t>
              </a:r>
              <a:b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for technical </a:t>
              </a:r>
              <a:b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diagrams: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15A9AE8-3F2A-4C93-AD83-7AACAC5D334B}"/>
                </a:ext>
              </a:extLst>
            </p:cNvPr>
            <p:cNvSpPr/>
            <p:nvPr userDrawn="1"/>
          </p:nvSpPr>
          <p:spPr bwMode="auto">
            <a:xfrm rot="16200000">
              <a:off x="-414451" y="3614112"/>
              <a:ext cx="238248" cy="238248"/>
            </a:xfrm>
            <a:prstGeom prst="rect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48C7FF3-9F73-4E7A-954A-0EA72D3B6C49}"/>
                </a:ext>
              </a:extLst>
            </p:cNvPr>
            <p:cNvSpPr txBox="1"/>
            <p:nvPr userDrawn="1"/>
          </p:nvSpPr>
          <p:spPr>
            <a:xfrm>
              <a:off x="-707803" y="2496989"/>
              <a:ext cx="213199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Icons</a:t>
              </a:r>
            </a:p>
          </p:txBody>
        </p:sp>
      </p:grpSp>
      <p:pic>
        <p:nvPicPr>
          <p:cNvPr id="24" name="Graphic 13">
            <a:hlinkClick r:id="rId7" action="ppaction://hlinksldjump"/>
            <a:extLst>
              <a:ext uri="{FF2B5EF4-FFF2-40B4-BE49-F238E27FC236}">
                <a16:creationId xmlns:a16="http://schemas.microsoft.com/office/drawing/2014/main" id="{D52A416B-1E0F-462F-8357-DFDFB0A97D3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44550" y="4933238"/>
            <a:ext cx="639488" cy="11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91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</p:sldLayoutIdLst>
  <p:transition>
    <p:fade/>
  </p:transition>
  <p:txStyles>
    <p:titleStyle>
      <a:lvl1pPr algn="l" defTabSz="686030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0" baseline="0" dirty="0" smtClean="0">
          <a:ln w="3175">
            <a:noFill/>
          </a:ln>
          <a:solidFill>
            <a:srgbClr val="93EB20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686030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None/>
        <a:defRPr sz="2000" kern="1200" spc="0" baseline="0">
          <a:solidFill>
            <a:schemeClr val="bg1"/>
          </a:solidFill>
          <a:latin typeface="+mn-lt"/>
          <a:ea typeface="+mn-ea"/>
          <a:cs typeface="+mn-cs"/>
        </a:defRPr>
      </a:lvl1pPr>
      <a:lvl2pPr marL="266693" indent="-266693" algn="l" defTabSz="686030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hyperlink" Target="mailto:Sales.Korea@veeam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9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2.png"/><Relationship Id="rId11" Type="http://schemas.openxmlformats.org/officeDocument/2006/relationships/image" Target="../media/image26.png"/><Relationship Id="rId5" Type="http://schemas.openxmlformats.org/officeDocument/2006/relationships/image" Target="../media/image31.svg"/><Relationship Id="rId10" Type="http://schemas.openxmlformats.org/officeDocument/2006/relationships/image" Target="../media/image25.png"/><Relationship Id="rId4" Type="http://schemas.openxmlformats.org/officeDocument/2006/relationships/image" Target="../media/image30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roducts.office.com/en-us/business/office-365-trust-center-welcom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roducts.office.com/en-us/business/office-365-trust-center-welcome" TargetMode="External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4.png"/><Relationship Id="rId5" Type="http://schemas.openxmlformats.org/officeDocument/2006/relationships/image" Target="../media/image37.png"/><Relationship Id="rId4" Type="http://schemas.openxmlformats.org/officeDocument/2006/relationships/image" Target="../media/image38.pn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et.microsoft.com/en-us/library/dn775046(v=exchg.150).aspx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support.office.com/en-us/article/find-lost-or-missing-files-in-onedrive-0d929e0d-8682-4295-982b-4bd75a3daa01" TargetMode="External"/><Relationship Id="rId4" Type="http://schemas.openxmlformats.org/officeDocument/2006/relationships/hyperlink" Target="https://support.office.com/en-gb/article/Restore-deleted-items-from-the-site-collection-recycle-bin-5fa924ee-16d7-487b-9a0a-021b9062d14b#ID0EAAIAAA=Online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jpeg"/><Relationship Id="rId18" Type="http://schemas.openxmlformats.org/officeDocument/2006/relationships/image" Target="../media/image63.png"/><Relationship Id="rId3" Type="http://schemas.openxmlformats.org/officeDocument/2006/relationships/image" Target="../media/image48.png"/><Relationship Id="rId7" Type="http://schemas.openxmlformats.org/officeDocument/2006/relationships/image" Target="../media/image52.jpeg"/><Relationship Id="rId12" Type="http://schemas.openxmlformats.org/officeDocument/2006/relationships/image" Target="../media/image57.jpe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1.gif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jpeg"/><Relationship Id="rId10" Type="http://schemas.openxmlformats.org/officeDocument/2006/relationships/image" Target="../media/image55.jpg"/><Relationship Id="rId19" Type="http://schemas.openxmlformats.org/officeDocument/2006/relationships/image" Target="../media/image64.gif"/><Relationship Id="rId4" Type="http://schemas.openxmlformats.org/officeDocument/2006/relationships/image" Target="../media/image49.gif"/><Relationship Id="rId9" Type="http://schemas.openxmlformats.org/officeDocument/2006/relationships/image" Target="../media/image54.png"/><Relationship Id="rId14" Type="http://schemas.openxmlformats.org/officeDocument/2006/relationships/image" Target="../media/image5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svg"/><Relationship Id="rId7" Type="http://schemas.openxmlformats.org/officeDocument/2006/relationships/image" Target="../media/image75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4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Relationship Id="rId9" Type="http://schemas.openxmlformats.org/officeDocument/2006/relationships/image" Target="../media/image77.sv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8.xml"/><Relationship Id="rId5" Type="http://schemas.openxmlformats.org/officeDocument/2006/relationships/hyperlink" Target="https://team.veeam.com/productmarketing/Pages/Veeam-Backup-for-MS-O365.aspx" TargetMode="External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84.emf"/><Relationship Id="rId4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13" Type="http://schemas.openxmlformats.org/officeDocument/2006/relationships/image" Target="../media/image95.png"/><Relationship Id="rId18" Type="http://schemas.openxmlformats.org/officeDocument/2006/relationships/image" Target="../media/image100.svg"/><Relationship Id="rId26" Type="http://schemas.openxmlformats.org/officeDocument/2006/relationships/image" Target="../media/image108.svg"/><Relationship Id="rId3" Type="http://schemas.openxmlformats.org/officeDocument/2006/relationships/image" Target="../media/image85.png"/><Relationship Id="rId21" Type="http://schemas.openxmlformats.org/officeDocument/2006/relationships/image" Target="../media/image103.png"/><Relationship Id="rId7" Type="http://schemas.openxmlformats.org/officeDocument/2006/relationships/image" Target="../media/image89.png"/><Relationship Id="rId12" Type="http://schemas.openxmlformats.org/officeDocument/2006/relationships/image" Target="../media/image94.svg"/><Relationship Id="rId17" Type="http://schemas.openxmlformats.org/officeDocument/2006/relationships/image" Target="../media/image99.png"/><Relationship Id="rId25" Type="http://schemas.openxmlformats.org/officeDocument/2006/relationships/image" Target="../media/image107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98.svg"/><Relationship Id="rId20" Type="http://schemas.openxmlformats.org/officeDocument/2006/relationships/image" Target="../media/image102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8.svg"/><Relationship Id="rId11" Type="http://schemas.openxmlformats.org/officeDocument/2006/relationships/image" Target="../media/image93.png"/><Relationship Id="rId24" Type="http://schemas.openxmlformats.org/officeDocument/2006/relationships/image" Target="../media/image106.svg"/><Relationship Id="rId5" Type="http://schemas.openxmlformats.org/officeDocument/2006/relationships/image" Target="../media/image87.png"/><Relationship Id="rId15" Type="http://schemas.openxmlformats.org/officeDocument/2006/relationships/image" Target="../media/image97.png"/><Relationship Id="rId23" Type="http://schemas.openxmlformats.org/officeDocument/2006/relationships/image" Target="../media/image105.png"/><Relationship Id="rId28" Type="http://schemas.openxmlformats.org/officeDocument/2006/relationships/image" Target="../media/image110.svg"/><Relationship Id="rId10" Type="http://schemas.openxmlformats.org/officeDocument/2006/relationships/image" Target="../media/image92.svg"/><Relationship Id="rId19" Type="http://schemas.openxmlformats.org/officeDocument/2006/relationships/image" Target="../media/image101.png"/><Relationship Id="rId4" Type="http://schemas.openxmlformats.org/officeDocument/2006/relationships/image" Target="../media/image86.svg"/><Relationship Id="rId9" Type="http://schemas.openxmlformats.org/officeDocument/2006/relationships/image" Target="../media/image91.png"/><Relationship Id="rId14" Type="http://schemas.openxmlformats.org/officeDocument/2006/relationships/image" Target="../media/image96.svg"/><Relationship Id="rId22" Type="http://schemas.openxmlformats.org/officeDocument/2006/relationships/image" Target="../media/image104.svg"/><Relationship Id="rId27" Type="http://schemas.openxmlformats.org/officeDocument/2006/relationships/image" Target="../media/image109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0.svg"/><Relationship Id="rId18" Type="http://schemas.openxmlformats.org/officeDocument/2006/relationships/image" Target="../media/image99.png"/><Relationship Id="rId26" Type="http://schemas.openxmlformats.org/officeDocument/2006/relationships/image" Target="../media/image107.png"/><Relationship Id="rId3" Type="http://schemas.openxmlformats.org/officeDocument/2006/relationships/image" Target="../media/image111.png"/><Relationship Id="rId21" Type="http://schemas.openxmlformats.org/officeDocument/2006/relationships/image" Target="../media/image102.svg"/><Relationship Id="rId34" Type="http://schemas.openxmlformats.org/officeDocument/2006/relationships/image" Target="../media/image120.png"/><Relationship Id="rId7" Type="http://schemas.openxmlformats.org/officeDocument/2006/relationships/image" Target="../media/image115.emf"/><Relationship Id="rId12" Type="http://schemas.openxmlformats.org/officeDocument/2006/relationships/image" Target="../media/image89.png"/><Relationship Id="rId17" Type="http://schemas.openxmlformats.org/officeDocument/2006/relationships/image" Target="../media/image94.svg"/><Relationship Id="rId25" Type="http://schemas.openxmlformats.org/officeDocument/2006/relationships/image" Target="../media/image106.svg"/><Relationship Id="rId33" Type="http://schemas.openxmlformats.org/officeDocument/2006/relationships/image" Target="../media/image119.sv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93.png"/><Relationship Id="rId20" Type="http://schemas.openxmlformats.org/officeDocument/2006/relationships/image" Target="../media/image101.png"/><Relationship Id="rId29" Type="http://schemas.openxmlformats.org/officeDocument/2006/relationships/image" Target="../media/image110.sv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4.svg"/><Relationship Id="rId11" Type="http://schemas.openxmlformats.org/officeDocument/2006/relationships/image" Target="../media/image88.svg"/><Relationship Id="rId24" Type="http://schemas.openxmlformats.org/officeDocument/2006/relationships/image" Target="../media/image105.png"/><Relationship Id="rId32" Type="http://schemas.openxmlformats.org/officeDocument/2006/relationships/image" Target="../media/image118.png"/><Relationship Id="rId5" Type="http://schemas.openxmlformats.org/officeDocument/2006/relationships/image" Target="../media/image113.png"/><Relationship Id="rId15" Type="http://schemas.openxmlformats.org/officeDocument/2006/relationships/image" Target="../media/image92.svg"/><Relationship Id="rId23" Type="http://schemas.openxmlformats.org/officeDocument/2006/relationships/image" Target="../media/image104.svg"/><Relationship Id="rId28" Type="http://schemas.openxmlformats.org/officeDocument/2006/relationships/image" Target="../media/image109.png"/><Relationship Id="rId10" Type="http://schemas.openxmlformats.org/officeDocument/2006/relationships/image" Target="../media/image87.png"/><Relationship Id="rId19" Type="http://schemas.openxmlformats.org/officeDocument/2006/relationships/image" Target="../media/image100.svg"/><Relationship Id="rId31" Type="http://schemas.openxmlformats.org/officeDocument/2006/relationships/image" Target="../media/image117.svg"/><Relationship Id="rId4" Type="http://schemas.openxmlformats.org/officeDocument/2006/relationships/image" Target="../media/image112.png"/><Relationship Id="rId9" Type="http://schemas.openxmlformats.org/officeDocument/2006/relationships/image" Target="../media/image86.svg"/><Relationship Id="rId14" Type="http://schemas.openxmlformats.org/officeDocument/2006/relationships/image" Target="../media/image91.png"/><Relationship Id="rId22" Type="http://schemas.openxmlformats.org/officeDocument/2006/relationships/image" Target="../media/image103.png"/><Relationship Id="rId27" Type="http://schemas.openxmlformats.org/officeDocument/2006/relationships/image" Target="../media/image108.svg"/><Relationship Id="rId30" Type="http://schemas.openxmlformats.org/officeDocument/2006/relationships/image" Target="../media/image116.png"/><Relationship Id="rId35" Type="http://schemas.openxmlformats.org/officeDocument/2006/relationships/image" Target="../media/image121.svg"/><Relationship Id="rId8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team.veeam.com/brandspace/Pages/Presentations-Graphics.aspx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4" Type="http://schemas.openxmlformats.org/officeDocument/2006/relationships/chart" Target="../charts/char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emf"/><Relationship Id="rId3" Type="http://schemas.openxmlformats.org/officeDocument/2006/relationships/image" Target="../media/image145.svg"/><Relationship Id="rId7" Type="http://schemas.openxmlformats.org/officeDocument/2006/relationships/image" Target="../media/image149.svg"/><Relationship Id="rId12" Type="http://schemas.openxmlformats.org/officeDocument/2006/relationships/image" Target="../media/image154.sv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svg"/><Relationship Id="rId10" Type="http://schemas.openxmlformats.org/officeDocument/2006/relationships/image" Target="../media/image152.sv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56.svg"/><Relationship Id="rId7" Type="http://schemas.openxmlformats.org/officeDocument/2006/relationships/image" Target="../media/image152.sv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51.png"/><Relationship Id="rId5" Type="http://schemas.openxmlformats.org/officeDocument/2006/relationships/image" Target="../media/image158.svg"/><Relationship Id="rId4" Type="http://schemas.openxmlformats.org/officeDocument/2006/relationships/image" Target="../media/image157.png"/><Relationship Id="rId9" Type="http://schemas.openxmlformats.org/officeDocument/2006/relationships/image" Target="../media/image154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6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tmp"/><Relationship Id="rId2" Type="http://schemas.openxmlformats.org/officeDocument/2006/relationships/image" Target="../media/image162.tmp"/><Relationship Id="rId1" Type="http://schemas.openxmlformats.org/officeDocument/2006/relationships/slideLayout" Target="../slideLayouts/slideLayout2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tmp"/><Relationship Id="rId2" Type="http://schemas.openxmlformats.org/officeDocument/2006/relationships/image" Target="../media/image164.tmp"/><Relationship Id="rId1" Type="http://schemas.openxmlformats.org/officeDocument/2006/relationships/slideLayout" Target="../slideLayouts/slideLayout2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6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hyperlink" Target="https://www.veeam.com/videos/six-reasons-office-backup-14845.html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tmp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7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vee.am/25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7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jp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12" Type="http://schemas.openxmlformats.org/officeDocument/2006/relationships/image" Target="../media/image188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82.jpeg"/><Relationship Id="rId11" Type="http://schemas.openxmlformats.org/officeDocument/2006/relationships/image" Target="../media/image187.png"/><Relationship Id="rId5" Type="http://schemas.openxmlformats.org/officeDocument/2006/relationships/image" Target="../media/image181.jp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hyperlink" Target="https://team.veeam.com/apps/ecm/_layouts/15/DocIdRedir.aspx?ID=VEEAMDOC-16-5450" TargetMode="External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4" Type="http://schemas.openxmlformats.org/officeDocument/2006/relationships/chart" Target="../charts/char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3D925E-64DA-49F7-A9B7-A0A4FB7F40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652" t="13365" r="21981" b="14842"/>
          <a:stretch/>
        </p:blipFill>
        <p:spPr>
          <a:xfrm>
            <a:off x="3470520" y="182880"/>
            <a:ext cx="5673480" cy="4960621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DF6E37-BE4D-41BD-9A9B-C1D07AD6E9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2017752"/>
            <a:ext cx="7876178" cy="1107996"/>
          </a:xfrm>
        </p:spPr>
        <p:txBody>
          <a:bodyPr/>
          <a:lstStyle/>
          <a:p>
            <a:r>
              <a:rPr lang="ko-KR" sz="3600" dirty="0">
                <a:solidFill>
                  <a:srgbClr val="93EB20"/>
                </a:solidFill>
              </a:rPr>
              <a:t>Veeam </a:t>
            </a:r>
            <a:r>
              <a:rPr lang="ko-KR" sz="3600" dirty="0" err="1">
                <a:solidFill>
                  <a:srgbClr val="93EB20"/>
                </a:solidFill>
              </a:rPr>
              <a:t>Availability</a:t>
            </a:r>
            <a:r>
              <a:rPr lang="ko-KR" sz="3600" dirty="0">
                <a:solidFill>
                  <a:srgbClr val="93EB20"/>
                </a:solidFill>
              </a:rPr>
              <a:t> </a:t>
            </a:r>
            <a:r>
              <a:rPr lang="ko-KR" sz="3600" dirty="0" err="1">
                <a:solidFill>
                  <a:srgbClr val="93EB20"/>
                </a:solidFill>
              </a:rPr>
              <a:t>Suite</a:t>
            </a:r>
            <a:r>
              <a:rPr lang="ko-KR" sz="3600" dirty="0">
                <a:solidFill>
                  <a:srgbClr val="93EB20"/>
                </a:solidFill>
              </a:rPr>
              <a:t> v10 </a:t>
            </a:r>
            <a:br>
              <a:rPr lang="ko-KR" sz="3600" dirty="0">
                <a:solidFill>
                  <a:srgbClr val="93EB20"/>
                </a:solidFill>
              </a:rPr>
            </a:br>
            <a:r>
              <a:rPr lang="ko-KR" altLang="en-US" sz="3600" dirty="0"/>
              <a:t>소개 자료</a:t>
            </a:r>
            <a:endParaRPr lang="ko-KR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E3B1BC-7719-465D-9176-FD38BE7825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0000" y="3805672"/>
            <a:ext cx="5624255" cy="553998"/>
          </a:xfrm>
        </p:spPr>
        <p:txBody>
          <a:bodyPr/>
          <a:lstStyle/>
          <a:p>
            <a:r>
              <a:rPr lang="en-US" dirty="0"/>
              <a:t>Veeam Software Korea</a:t>
            </a:r>
          </a:p>
          <a:p>
            <a:r>
              <a:rPr lang="en-US" altLang="ko-KR" sz="1600" dirty="0">
                <a:hlinkClick r:id="rId4"/>
              </a:rPr>
              <a:t>Sales.Korea@veeam.com</a:t>
            </a:r>
            <a:r>
              <a:rPr lang="en-US" altLang="ko-KR" sz="1600" dirty="0"/>
              <a:t>, 2020.03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808D04-32F2-44FF-B33C-D097A7CDDA66}"/>
              </a:ext>
            </a:extLst>
          </p:cNvPr>
          <p:cNvSpPr/>
          <p:nvPr/>
        </p:nvSpPr>
        <p:spPr>
          <a:xfrm>
            <a:off x="4458026" y="2421709"/>
            <a:ext cx="23916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>
                <a:solidFill>
                  <a:srgbClr val="000000"/>
                </a:solidFill>
                <a:latin typeface="Tahoma" panose="020B060403050404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99017540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885698" y="2403463"/>
            <a:ext cx="2638926" cy="1715321"/>
          </a:xfrm>
          <a:prstGeom prst="rect">
            <a:avLst/>
          </a:prstGeom>
          <a:noFill/>
          <a:ln w="19050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89166" y="3773270"/>
            <a:ext cx="13992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000" b="0" i="0" u="none" strike="noStrike" cap="none" normalizeH="0" baseline="0" noProof="0">
                <a:ln>
                  <a:noFill/>
                </a:ln>
                <a:solidFill>
                  <a:schemeClr val="bg1"/>
                </a:solidFill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인프라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91615" y="3773270"/>
            <a:ext cx="13992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000" b="0" i="0" u="none" strike="noStrike" cap="none" normalizeH="0" baseline="0" noProof="0">
                <a:ln>
                  <a:noFill/>
                </a:ln>
                <a:solidFill>
                  <a:schemeClr val="bg1"/>
                </a:solidFill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데이터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686587" y="1299554"/>
            <a:ext cx="3909555" cy="709200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600" i="0" u="none" strike="noStrike" cap="none" normalizeH="0" baseline="0" noProof="0" dirty="0">
                <a:ln>
                  <a:noFill/>
                </a:ln>
                <a:solidFill>
                  <a:srgbClr val="FFC000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고객 현실</a:t>
            </a:r>
            <a:br>
              <a:rPr kumimoji="0" lang="ko-KR" sz="1300" b="1" i="0" u="none" strike="noStrike" cap="none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</a:br>
            <a:r>
              <a:rPr kumimoji="0" lang="ko-KR" sz="1300" b="0" i="0" u="none" strike="noStrike" cap="none" normalizeH="0" baseline="0" noProof="0" dirty="0" err="1">
                <a:ln>
                  <a:noFill/>
                </a:ln>
                <a:solidFill>
                  <a:schemeClr val="bg1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Microsoft가</a:t>
            </a:r>
            <a:r>
              <a:rPr kumimoji="0" lang="ko-KR" sz="1300" b="0" i="0" u="none" strike="noStrike" cap="none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인프라를 책임지지만 </a:t>
            </a:r>
            <a:br>
              <a:rPr kumimoji="0" lang="ko-KR" sz="1300" b="0" i="0" u="none" strike="noStrike" cap="none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</a:br>
            <a:r>
              <a:rPr kumimoji="0" lang="ko-KR" sz="1300" b="0" i="0" u="none" strike="noStrike" cap="none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데이터는 여전히 고객의 책임입니다. 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4712" y="1952979"/>
            <a:ext cx="1089403" cy="668893"/>
          </a:xfrm>
          <a:prstGeom prst="rect">
            <a:avLst/>
          </a:prstGeom>
          <a:ln w="76200">
            <a:noFill/>
          </a:ln>
        </p:spPr>
      </p:pic>
      <p:sp>
        <p:nvSpPr>
          <p:cNvPr id="15" name="Rectangle 14"/>
          <p:cNvSpPr/>
          <p:nvPr/>
        </p:nvSpPr>
        <p:spPr>
          <a:xfrm>
            <a:off x="5618135" y="2408042"/>
            <a:ext cx="2638926" cy="1710741"/>
          </a:xfrm>
          <a:prstGeom prst="rect">
            <a:avLst/>
          </a:prstGeom>
          <a:noFill/>
          <a:ln w="19050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72134" y="2280886"/>
            <a:ext cx="1238260" cy="261610"/>
          </a:xfrm>
          <a:prstGeom prst="rect">
            <a:avLst/>
          </a:prstGeom>
          <a:solidFill>
            <a:srgbClr val="003738"/>
          </a:solidFill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100" b="0" i="0" u="none" strike="noStrike" cap="none" normalizeH="0" baseline="0" noProof="0">
                <a:ln>
                  <a:noFill/>
                </a:ln>
                <a:solidFill>
                  <a:schemeClr val="bg1"/>
                </a:solidFill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고객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667330" y="4202599"/>
            <a:ext cx="3075662" cy="323165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200" i="0" u="none" strike="noStrike" cap="none" normalizeH="0" baseline="0" noProof="0">
                <a:ln>
                  <a:noFill/>
                </a:ln>
                <a:solidFill>
                  <a:schemeClr val="bg1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Office 365 가동 시간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5584965" y="4146452"/>
            <a:ext cx="2612598" cy="507831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200" i="0" u="none" strike="noStrike" cap="none" normalizeH="0" baseline="0" noProof="0">
                <a:ln>
                  <a:noFill/>
                </a:ln>
                <a:solidFill>
                  <a:schemeClr val="bg1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Office 365 데이터 보호 및 장기 보존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0F5DFA2-9F64-4216-BE31-AE8D906034F7}"/>
              </a:ext>
            </a:extLst>
          </p:cNvPr>
          <p:cNvCxnSpPr/>
          <p:nvPr/>
        </p:nvCxnSpPr>
        <p:spPr>
          <a:xfrm flipH="1">
            <a:off x="4047594" y="3075385"/>
            <a:ext cx="1009048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B1EC5ED-781E-48E5-B800-4D2E956A5344}"/>
              </a:ext>
            </a:extLst>
          </p:cNvPr>
          <p:cNvCxnSpPr/>
          <p:nvPr/>
        </p:nvCxnSpPr>
        <p:spPr>
          <a:xfrm flipH="1">
            <a:off x="4047594" y="3377840"/>
            <a:ext cx="1009048" cy="0"/>
          </a:xfrm>
          <a:prstGeom prst="straightConnector1">
            <a:avLst/>
          </a:prstGeom>
          <a:ln w="12700">
            <a:solidFill>
              <a:srgbClr val="93EB2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1">
            <a:extLst>
              <a:ext uri="{FF2B5EF4-FFF2-40B4-BE49-F238E27FC236}">
                <a16:creationId xmlns:a16="http://schemas.microsoft.com/office/drawing/2014/main" id="{2A21B3C2-082E-4B4C-88B2-1E76389B5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</p:spPr>
        <p:txBody>
          <a:bodyPr>
            <a:spAutoFit/>
          </a:bodyPr>
          <a:lstStyle/>
          <a:p>
            <a:pPr defTabSz="671513"/>
            <a:r>
              <a:rPr lang="ko-KR" dirty="0"/>
              <a:t>왜 백업해야 하나요? </a:t>
            </a:r>
            <a:endParaRPr lang="ko-KR" sz="2000" dirty="0">
              <a:solidFill>
                <a:schemeClr val="bg1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69DBAC7-C5A9-49FE-80B1-5C551A7B28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78122" y="3050256"/>
            <a:ext cx="1016165" cy="6391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14642CA-49B3-4928-BC1E-122E9A8F8C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1676" y="3125823"/>
            <a:ext cx="511843" cy="51184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90B2E9F-1029-4B38-855E-CBAD0DA58EE8}"/>
              </a:ext>
            </a:extLst>
          </p:cNvPr>
          <p:cNvSpPr/>
          <p:nvPr/>
        </p:nvSpPr>
        <p:spPr bwMode="auto">
          <a:xfrm>
            <a:off x="475188" y="1304414"/>
            <a:ext cx="3246820" cy="709200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600" i="0" u="none" strike="noStrike" cap="none" normalizeH="0" baseline="0" noProof="0" dirty="0">
                <a:ln>
                  <a:noFill/>
                </a:ln>
                <a:solidFill>
                  <a:srgbClr val="93EB20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고객 인식 </a:t>
            </a:r>
            <a:br>
              <a:rPr kumimoji="0" lang="ko-KR" b="1" i="0" u="none" strike="noStrike" cap="none" normalizeH="0" baseline="0" noProof="0" dirty="0">
                <a:ln>
                  <a:noFill/>
                </a:ln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</a:br>
            <a:r>
              <a:rPr kumimoji="0" lang="ko-KR" b="0" i="0" u="none" strike="noStrike" cap="none" normalizeH="0" baseline="0" noProof="0" dirty="0" err="1">
                <a:ln>
                  <a:noFill/>
                </a:ln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Microsoft가</a:t>
            </a:r>
            <a:r>
              <a:rPr kumimoji="0" lang="ko-KR" b="0" i="0" u="none" strike="noStrike" cap="none" normalizeH="0" baseline="0" noProof="0" dirty="0">
                <a:ln>
                  <a:noFill/>
                </a:ln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모든 것을 알아서 합니다.</a:t>
            </a:r>
          </a:p>
        </p:txBody>
      </p:sp>
      <p:sp>
        <p:nvSpPr>
          <p:cNvPr id="23" name="Content Placeholder 1">
            <a:extLst>
              <a:ext uri="{FF2B5EF4-FFF2-40B4-BE49-F238E27FC236}">
                <a16:creationId xmlns:a16="http://schemas.microsoft.com/office/drawing/2014/main" id="{51153D7E-0DB5-47BE-907C-87EF866BA0F6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Microsoft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알아서 할 텐데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8005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49434" y="2451588"/>
            <a:ext cx="2638926" cy="1715321"/>
          </a:xfrm>
          <a:prstGeom prst="rect">
            <a:avLst/>
          </a:prstGeom>
          <a:noFill/>
          <a:ln w="19050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52902" y="3821395"/>
            <a:ext cx="13992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000" b="0" i="0" u="none" strike="noStrike" cap="none" normalizeH="0" baseline="0" noProof="0">
                <a:ln>
                  <a:noFill/>
                </a:ln>
                <a:solidFill>
                  <a:schemeClr val="bg1"/>
                </a:solidFill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인프라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55351" y="3821395"/>
            <a:ext cx="13992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000" b="0" i="0" u="none" strike="noStrike" cap="none" normalizeH="0" baseline="0" noProof="0">
                <a:ln>
                  <a:noFill/>
                </a:ln>
                <a:solidFill>
                  <a:schemeClr val="bg1"/>
                </a:solidFill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데이터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4954718" y="1395805"/>
            <a:ext cx="3909555" cy="709200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600" i="0" u="none" strike="noStrike" cap="none" normalizeH="0" baseline="0" noProof="0">
                <a:ln>
                  <a:noFill/>
                </a:ln>
                <a:solidFill>
                  <a:srgbClr val="FFC000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고객 현실</a:t>
            </a:r>
            <a:br>
              <a:rPr kumimoji="0" lang="ko-KR" sz="1300" b="1" i="0" u="none" strike="noStrike" cap="none" normalizeH="0" baseline="0" noProof="0">
                <a:ln>
                  <a:noFill/>
                </a:ln>
                <a:solidFill>
                  <a:schemeClr val="bg1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</a:br>
            <a:r>
              <a:rPr kumimoji="0" lang="ko-KR" sz="1300" b="0" i="0" u="none" strike="noStrike" cap="none" normalizeH="0" baseline="0" noProof="0">
                <a:ln>
                  <a:noFill/>
                </a:ln>
                <a:solidFill>
                  <a:schemeClr val="bg1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Microsoft가 인프라를 책임지지만 </a:t>
            </a:r>
            <a:br>
              <a:rPr kumimoji="0" lang="ko-KR" sz="1300" b="0" i="0" u="none" strike="noStrike" cap="none" normalizeH="0" baseline="0" noProof="0">
                <a:ln>
                  <a:noFill/>
                </a:ln>
                <a:solidFill>
                  <a:schemeClr val="bg1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</a:br>
            <a:r>
              <a:rPr kumimoji="0" lang="ko-KR" sz="1300" b="0" i="0" u="none" strike="noStrike" cap="none" normalizeH="0" baseline="0" noProof="0">
                <a:ln>
                  <a:noFill/>
                </a:ln>
                <a:solidFill>
                  <a:schemeClr val="bg1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데이터는 여전히 고객의 책임입니다. 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448" y="2001104"/>
            <a:ext cx="1089403" cy="668893"/>
          </a:xfrm>
          <a:prstGeom prst="rect">
            <a:avLst/>
          </a:prstGeom>
          <a:ln w="76200">
            <a:noFill/>
          </a:ln>
        </p:spPr>
      </p:pic>
      <p:sp>
        <p:nvSpPr>
          <p:cNvPr id="15" name="Rectangle 14"/>
          <p:cNvSpPr/>
          <p:nvPr/>
        </p:nvSpPr>
        <p:spPr>
          <a:xfrm>
            <a:off x="5081871" y="2456167"/>
            <a:ext cx="2638926" cy="1710741"/>
          </a:xfrm>
          <a:prstGeom prst="rect">
            <a:avLst/>
          </a:prstGeom>
          <a:noFill/>
          <a:ln w="19050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35870" y="2329011"/>
            <a:ext cx="1238260" cy="261610"/>
          </a:xfrm>
          <a:prstGeom prst="rect">
            <a:avLst/>
          </a:prstGeom>
          <a:solidFill>
            <a:srgbClr val="003738"/>
          </a:solidFill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100" b="0" i="0" u="none" strike="noStrike" cap="none" normalizeH="0" baseline="0" noProof="0">
                <a:ln>
                  <a:noFill/>
                </a:ln>
                <a:solidFill>
                  <a:schemeClr val="bg1"/>
                </a:solidFill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고객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131066" y="4250724"/>
            <a:ext cx="3075662" cy="323165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200" i="0" u="none" strike="noStrike" cap="none" normalizeH="0" baseline="0" noProof="0">
                <a:ln>
                  <a:noFill/>
                </a:ln>
                <a:solidFill>
                  <a:schemeClr val="bg1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Office 365 가동 시간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5048701" y="4194577"/>
            <a:ext cx="2612598" cy="507831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200" i="0" u="none" strike="noStrike" cap="none" normalizeH="0" baseline="0" noProof="0">
                <a:ln>
                  <a:noFill/>
                </a:ln>
                <a:solidFill>
                  <a:schemeClr val="bg1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Office 365 데이터 보호 및 장기 보존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0F5DFA2-9F64-4216-BE31-AE8D906034F7}"/>
              </a:ext>
            </a:extLst>
          </p:cNvPr>
          <p:cNvCxnSpPr/>
          <p:nvPr/>
        </p:nvCxnSpPr>
        <p:spPr>
          <a:xfrm flipH="1">
            <a:off x="3511330" y="3123510"/>
            <a:ext cx="1009048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B1EC5ED-781E-48E5-B800-4D2E956A5344}"/>
              </a:ext>
            </a:extLst>
          </p:cNvPr>
          <p:cNvCxnSpPr/>
          <p:nvPr/>
        </p:nvCxnSpPr>
        <p:spPr>
          <a:xfrm flipH="1">
            <a:off x="3511330" y="3425965"/>
            <a:ext cx="1009048" cy="0"/>
          </a:xfrm>
          <a:prstGeom prst="straightConnector1">
            <a:avLst/>
          </a:prstGeom>
          <a:ln w="12700">
            <a:solidFill>
              <a:srgbClr val="93EB2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1">
            <a:extLst>
              <a:ext uri="{FF2B5EF4-FFF2-40B4-BE49-F238E27FC236}">
                <a16:creationId xmlns:a16="http://schemas.microsoft.com/office/drawing/2014/main" id="{2A21B3C2-082E-4B4C-88B2-1E76389B5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861774"/>
          </a:xfrm>
        </p:spPr>
        <p:txBody>
          <a:bodyPr>
            <a:spAutoFit/>
          </a:bodyPr>
          <a:lstStyle/>
          <a:p>
            <a:pPr defTabSz="671513"/>
            <a:r>
              <a:rPr lang="ko-KR" dirty="0"/>
              <a:t>왜 백업해야 하나요? </a:t>
            </a:r>
            <a:br>
              <a:rPr lang="ko-KR" dirty="0"/>
            </a:br>
            <a:r>
              <a:rPr lang="ko-KR" sz="2000" dirty="0" err="1">
                <a:solidFill>
                  <a:schemeClr val="bg1"/>
                </a:solidFill>
              </a:rPr>
              <a:t>Microsoft가</a:t>
            </a:r>
            <a:r>
              <a:rPr lang="ko-KR" sz="2000" dirty="0">
                <a:solidFill>
                  <a:schemeClr val="bg1"/>
                </a:solidFill>
              </a:rPr>
              <a:t> 알아서 할 텐데.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69DBAC7-C5A9-49FE-80B1-5C551A7B28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1858" y="3098381"/>
            <a:ext cx="1016165" cy="6391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14642CA-49B3-4928-BC1E-122E9A8F8C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45412" y="3173948"/>
            <a:ext cx="511843" cy="51184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90B2E9F-1029-4B38-855E-CBAD0DA58EE8}"/>
              </a:ext>
            </a:extLst>
          </p:cNvPr>
          <p:cNvSpPr/>
          <p:nvPr/>
        </p:nvSpPr>
        <p:spPr bwMode="auto">
          <a:xfrm>
            <a:off x="264510" y="1395805"/>
            <a:ext cx="2770860" cy="709200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600" i="0" u="none" strike="noStrike" cap="none" normalizeH="0" baseline="0" noProof="0">
                <a:ln>
                  <a:noFill/>
                </a:ln>
                <a:solidFill>
                  <a:srgbClr val="93EB20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고객 인식 </a:t>
            </a:r>
            <a:br>
              <a:rPr kumimoji="0" lang="ko-KR" b="1" i="0" u="none" strike="noStrike" cap="none" normalizeH="0" baseline="0" noProof="0">
                <a:ln>
                  <a:noFill/>
                </a:ln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</a:br>
            <a:r>
              <a:rPr kumimoji="0" lang="ko-KR" b="0" i="0" u="none" strike="noStrike" cap="none" normalizeH="0" baseline="0" noProof="0">
                <a:ln>
                  <a:noFill/>
                </a:ln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Microsoft가 모든 것을 알아서 합니다.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D3B74BF-91CF-4819-A900-C4A36AE61F0C}"/>
              </a:ext>
            </a:extLst>
          </p:cNvPr>
          <p:cNvGrpSpPr/>
          <p:nvPr/>
        </p:nvGrpSpPr>
        <p:grpSpPr>
          <a:xfrm>
            <a:off x="251212" y="760385"/>
            <a:ext cx="8609014" cy="3954110"/>
            <a:chOff x="267493" y="563838"/>
            <a:chExt cx="8609014" cy="395411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A73CADDA-386C-41FD-89AB-6D24CF3423FD}"/>
                </a:ext>
              </a:extLst>
            </p:cNvPr>
            <p:cNvSpPr/>
            <p:nvPr/>
          </p:nvSpPr>
          <p:spPr bwMode="auto">
            <a:xfrm>
              <a:off x="267493" y="563838"/>
              <a:ext cx="8609014" cy="3954110"/>
            </a:xfrm>
            <a:prstGeom prst="roundRect">
              <a:avLst>
                <a:gd name="adj" fmla="val 0"/>
              </a:avLst>
            </a:prstGeom>
            <a:solidFill>
              <a:srgbClr val="003738"/>
            </a:solidFill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ru-RU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6900CAD-FCC9-441C-BF78-BB7E220A6D0E}"/>
                </a:ext>
              </a:extLst>
            </p:cNvPr>
            <p:cNvGrpSpPr/>
            <p:nvPr/>
          </p:nvGrpSpPr>
          <p:grpSpPr>
            <a:xfrm>
              <a:off x="940742" y="1716670"/>
              <a:ext cx="2139584" cy="2062081"/>
              <a:chOff x="854552" y="1670749"/>
              <a:chExt cx="2139584" cy="2062081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1ADB6CD9-FF01-4B67-A216-942D42D727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58879" y="1670749"/>
                <a:ext cx="1330930" cy="1576498"/>
              </a:xfrm>
              <a:prstGeom prst="rect">
                <a:avLst/>
              </a:prstGeom>
            </p:spPr>
          </p:pic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EDE71C2-859E-41F3-92A2-20A0B91CD3ED}"/>
                  </a:ext>
                </a:extLst>
              </p:cNvPr>
              <p:cNvSpPr/>
              <p:nvPr/>
            </p:nvSpPr>
            <p:spPr>
              <a:xfrm>
                <a:off x="854552" y="3271165"/>
                <a:ext cx="213958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defTabSz="91409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ko-KR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자신의 데이터에 대한 제한된 액세스와 제어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30F124D-5C52-4C66-BF19-5136A5265D05}"/>
                </a:ext>
              </a:extLst>
            </p:cNvPr>
            <p:cNvGrpSpPr/>
            <p:nvPr/>
          </p:nvGrpSpPr>
          <p:grpSpPr>
            <a:xfrm>
              <a:off x="3025132" y="1717249"/>
              <a:ext cx="1482404" cy="1969169"/>
              <a:chOff x="2938942" y="1671328"/>
              <a:chExt cx="1482404" cy="1969169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C337FF34-FB93-4111-AECA-ACF86C8E40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15747" y="1671328"/>
                <a:ext cx="1328795" cy="1575340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0E455BE-84E9-48D5-B671-22FDE4511ACD}"/>
                  </a:ext>
                </a:extLst>
              </p:cNvPr>
              <p:cNvSpPr/>
              <p:nvPr/>
            </p:nvSpPr>
            <p:spPr>
              <a:xfrm>
                <a:off x="2938942" y="3363498"/>
                <a:ext cx="1482404" cy="27699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lvl="0" algn="ctr" defTabSz="91409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ko-KR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규정 위반 노출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43E419A-B725-4D87-8EA9-E1057E6F36E4}"/>
                </a:ext>
              </a:extLst>
            </p:cNvPr>
            <p:cNvGrpSpPr/>
            <p:nvPr/>
          </p:nvGrpSpPr>
          <p:grpSpPr>
            <a:xfrm>
              <a:off x="4777195" y="1725937"/>
              <a:ext cx="1416102" cy="1960481"/>
              <a:chOff x="4691005" y="1680016"/>
              <a:chExt cx="1416102" cy="1960481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98037F08-FA42-4D45-AE70-A1191A2CAA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33591" y="1680016"/>
                <a:ext cx="1330931" cy="1557964"/>
              </a:xfrm>
              <a:prstGeom prst="rect">
                <a:avLst/>
              </a:prstGeom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8F396E85-E699-44F6-BA2E-810097CBB81A}"/>
                  </a:ext>
                </a:extLst>
              </p:cNvPr>
              <p:cNvSpPr/>
              <p:nvPr/>
            </p:nvSpPr>
            <p:spPr>
              <a:xfrm>
                <a:off x="4691005" y="3363498"/>
                <a:ext cx="1416102" cy="27699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lvl="0" algn="ctr" defTabSz="91409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ko-KR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보안 취약점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FF1C25F-29F1-400E-A178-D42233EA8A52}"/>
                </a:ext>
              </a:extLst>
            </p:cNvPr>
            <p:cNvGrpSpPr/>
            <p:nvPr/>
          </p:nvGrpSpPr>
          <p:grpSpPr>
            <a:xfrm>
              <a:off x="6214907" y="1717249"/>
              <a:ext cx="1912196" cy="2061502"/>
              <a:chOff x="6128717" y="1671328"/>
              <a:chExt cx="1912196" cy="2061502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12D7879A-883A-4FE3-BB3A-021A38B44B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19350" y="1671328"/>
                <a:ext cx="1330931" cy="1575340"/>
              </a:xfrm>
              <a:prstGeom prst="rect">
                <a:avLst/>
              </a:prstGeom>
            </p:spPr>
          </p:pic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D7B6CD4-CDE9-4D56-B1AE-9B38F4FC9615}"/>
                  </a:ext>
                </a:extLst>
              </p:cNvPr>
              <p:cNvSpPr/>
              <p:nvPr/>
            </p:nvSpPr>
            <p:spPr>
              <a:xfrm>
                <a:off x="6128717" y="3271165"/>
                <a:ext cx="191219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 defTabSz="914099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ko-KR" sz="1200" dirty="0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rPr>
                  <a:t>보존 정책 허점과 데이터 손실 위험</a:t>
                </a:r>
              </a:p>
            </p:txBody>
          </p:sp>
        </p:grpSp>
        <p:sp>
          <p:nvSpPr>
            <p:cNvPr id="32" name="Title 3">
              <a:extLst>
                <a:ext uri="{FF2B5EF4-FFF2-40B4-BE49-F238E27FC236}">
                  <a16:creationId xmlns:a16="http://schemas.microsoft.com/office/drawing/2014/main" id="{B4D758FC-462B-4EB5-89C9-6C29578CEC76}"/>
                </a:ext>
              </a:extLst>
            </p:cNvPr>
            <p:cNvSpPr txBox="1">
              <a:spLocks/>
            </p:cNvSpPr>
            <p:nvPr/>
          </p:nvSpPr>
          <p:spPr>
            <a:xfrm>
              <a:off x="2045519" y="1209837"/>
              <a:ext cx="5052960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l" defTabSz="68603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3600" b="0" kern="1200" cap="none" spc="0" baseline="0" dirty="0" smtClean="0">
                  <a:ln w="3175">
                    <a:noFill/>
                  </a:ln>
                  <a:solidFill>
                    <a:srgbClr val="00B336"/>
                  </a:solidFill>
                  <a:effectLst/>
                  <a:latin typeface="+mj-lt"/>
                  <a:ea typeface="+mn-ea"/>
                  <a:cs typeface="Arial" charset="0"/>
                </a:defRPr>
              </a:lvl1pPr>
            </a:lstStyle>
            <a:p>
              <a:pPr algn="ctr"/>
              <a:r>
                <a:rPr lang="ko-KR" sz="2000" dirty="0">
                  <a:solidFill>
                    <a:srgbClr val="93EB20"/>
                  </a:solidFill>
                </a:rPr>
                <a:t> Office 365 데이터의 백업이 없을 경우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2565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40869DC1-4E6A-4CF8-B351-579AD1F98A4F}"/>
              </a:ext>
            </a:extLst>
          </p:cNvPr>
          <p:cNvSpPr/>
          <p:nvPr/>
        </p:nvSpPr>
        <p:spPr bwMode="auto">
          <a:xfrm>
            <a:off x="0" y="3548482"/>
            <a:ext cx="9144000" cy="66537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/>
              <a:t>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CBF6A4A-BA8B-40FC-BAF8-1D07F548F689}"/>
              </a:ext>
            </a:extLst>
          </p:cNvPr>
          <p:cNvSpPr/>
          <p:nvPr/>
        </p:nvSpPr>
        <p:spPr bwMode="auto">
          <a:xfrm>
            <a:off x="0" y="1943536"/>
            <a:ext cx="9144000" cy="700317"/>
          </a:xfrm>
          <a:prstGeom prst="rect">
            <a:avLst/>
          </a:prstGeom>
          <a:solidFill>
            <a:srgbClr val="00B492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53998"/>
          </a:xfrm>
        </p:spPr>
        <p:txBody>
          <a:bodyPr/>
          <a:lstStyle/>
          <a:p>
            <a:r>
              <a:rPr lang="ko-KR" dirty="0"/>
              <a:t>Office 365 공동 책임 모델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150" y="2062936"/>
            <a:ext cx="2238491" cy="43088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</a:rPr>
              <a:t>Microsoft의 책임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700" b="0" i="1" u="none" strike="noStrike" kern="1200" cap="none" spc="0" normalizeH="0" baseline="0" noProof="0" dirty="0">
                <a:ln>
                  <a:noFill/>
                </a:ln>
                <a:solidFill>
                  <a:srgbClr val="93EB20"/>
                </a:solidFill>
                <a:effectLst/>
                <a:uLnTx/>
                <a:uFillTx/>
                <a:latin typeface="Tahom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Office 365 Trust Center</a:t>
            </a:r>
            <a:r>
              <a:rPr kumimoji="0" lang="ko-KR" sz="7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</a:rPr>
              <a:t>에서 자세히 알아보세요.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686599" y="994774"/>
            <a:ext cx="736346" cy="507831"/>
          </a:xfrm>
          <a:prstGeom prst="rect">
            <a:avLst/>
          </a:prstGeom>
        </p:spPr>
        <p:txBody>
          <a:bodyPr wrap="square" lIns="36000" rIns="36000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35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</a:rPr>
              <a:t>1차 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35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</a:rPr>
              <a:t>책임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8529B70-BEB4-43BC-8D4D-164155036E1D}"/>
              </a:ext>
            </a:extLst>
          </p:cNvPr>
          <p:cNvSpPr/>
          <p:nvPr/>
        </p:nvSpPr>
        <p:spPr bwMode="auto">
          <a:xfrm>
            <a:off x="2255854" y="1579156"/>
            <a:ext cx="1915230" cy="1485724"/>
          </a:xfrm>
          <a:prstGeom prst="rect">
            <a:avLst/>
          </a:prstGeom>
          <a:solidFill>
            <a:srgbClr val="00B49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</a:rPr>
              <a:t>MICROSOFT 글로벌 인프라</a:t>
            </a:r>
          </a:p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</a:rPr>
              <a:t>Microsoft Office 365 </a:t>
            </a:r>
          </a:p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</a:rPr>
              <a:t>클라우드 서비스</a:t>
            </a:r>
          </a:p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</a:rPr>
              <a:t>가동 시간</a:t>
            </a:r>
            <a:endParaRPr kumimoji="0" lang="ko-KR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E66D0BE-0A7B-495C-9818-7FC1F6C4B562}"/>
              </a:ext>
            </a:extLst>
          </p:cNvPr>
          <p:cNvSpPr txBox="1"/>
          <p:nvPr/>
        </p:nvSpPr>
        <p:spPr>
          <a:xfrm>
            <a:off x="-163163" y="3725690"/>
            <a:ext cx="2238491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</a:rPr>
              <a:t>사용자의 책임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13D642C-F112-4670-A976-C08B65F79975}"/>
              </a:ext>
            </a:extLst>
          </p:cNvPr>
          <p:cNvSpPr/>
          <p:nvPr/>
        </p:nvSpPr>
        <p:spPr bwMode="auto">
          <a:xfrm>
            <a:off x="2255854" y="3174361"/>
            <a:ext cx="1915230" cy="1498339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</a:rPr>
              <a:t>사용자의 OFFICE </a:t>
            </a:r>
          </a:p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</a:rPr>
              <a:t>365 데이터</a:t>
            </a:r>
          </a:p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</a:rPr>
              <a:t>Office 365에 있는 </a:t>
            </a:r>
          </a:p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</a:rPr>
              <a:t>자신의 데이터에 </a:t>
            </a:r>
          </a:p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</a:rPr>
              <a:t>액세스하고 제어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2545FB-20BE-451D-B7DF-417CF5EF764C}"/>
              </a:ext>
            </a:extLst>
          </p:cNvPr>
          <p:cNvSpPr txBox="1"/>
          <p:nvPr/>
        </p:nvSpPr>
        <p:spPr>
          <a:xfrm>
            <a:off x="4897725" y="1225606"/>
            <a:ext cx="736346" cy="276999"/>
          </a:xfrm>
          <a:prstGeom prst="rect">
            <a:avLst/>
          </a:prstGeom>
        </p:spPr>
        <p:txBody>
          <a:bodyPr wrap="none" lIns="36000" rIns="36000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</a:rPr>
              <a:t>지원 기술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F72336-479B-4232-9CB1-06CD493DD82F}"/>
              </a:ext>
            </a:extLst>
          </p:cNvPr>
          <p:cNvSpPr/>
          <p:nvPr/>
        </p:nvSpPr>
        <p:spPr bwMode="auto">
          <a:xfrm>
            <a:off x="4302854" y="1579156"/>
            <a:ext cx="1915230" cy="706557"/>
          </a:xfrm>
          <a:prstGeom prst="rect">
            <a:avLst/>
          </a:prstGeom>
          <a:solidFill>
            <a:srgbClr val="00B49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</a:rPr>
              <a:t>Office 365 데이터 복제</a:t>
            </a:r>
          </a:p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</a:rPr>
              <a:t>DC 간 지리적 중복성</a:t>
            </a:r>
            <a:endParaRPr kumimoji="0" lang="ko-KR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321F73B-E084-46FB-BFD9-6985DF2E9914}"/>
              </a:ext>
            </a:extLst>
          </p:cNvPr>
          <p:cNvSpPr/>
          <p:nvPr/>
        </p:nvSpPr>
        <p:spPr bwMode="auto">
          <a:xfrm>
            <a:off x="4303425" y="2358323"/>
            <a:ext cx="1915230" cy="706557"/>
          </a:xfrm>
          <a:prstGeom prst="rect">
            <a:avLst/>
          </a:prstGeom>
          <a:solidFill>
            <a:srgbClr val="00B49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</a:rPr>
              <a:t>휴지통</a:t>
            </a:r>
          </a:p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</a:rPr>
              <a:t>제한된, 단기적 데이터 손실 복원</a:t>
            </a:r>
          </a:p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</a:rPr>
              <a:t>(특정 시점 복원 아님)</a:t>
            </a:r>
            <a:endParaRPr kumimoji="0" lang="ko-KR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8FCE13D-296E-48BB-A583-D789157A8F6C}"/>
              </a:ext>
            </a:extLst>
          </p:cNvPr>
          <p:cNvSpPr/>
          <p:nvPr/>
        </p:nvSpPr>
        <p:spPr bwMode="auto">
          <a:xfrm>
            <a:off x="4303425" y="3179643"/>
            <a:ext cx="1915230" cy="706557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sz="1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Tahoma"/>
              </a:rPr>
              <a:t>O</a:t>
            </a:r>
            <a:r>
              <a:rPr kumimoji="0" lang="ko-KR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</a:rPr>
              <a:t>ffice 365 백업</a:t>
            </a:r>
          </a:p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</a:rPr>
              <a:t>다른 위치에 저장된 </a:t>
            </a:r>
          </a:p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</a:rPr>
              <a:t>데이터의 복사본 </a:t>
            </a:r>
            <a:endParaRPr kumimoji="0" lang="ko-KR" sz="9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8E0EE31-6E4F-4A16-807C-B375B8A3CAB7}"/>
              </a:ext>
            </a:extLst>
          </p:cNvPr>
          <p:cNvSpPr/>
          <p:nvPr/>
        </p:nvSpPr>
        <p:spPr bwMode="auto">
          <a:xfrm>
            <a:off x="4302854" y="3966143"/>
            <a:ext cx="1915230" cy="706557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</a:rPr>
              <a:t>전체 데이터 보존</a:t>
            </a:r>
          </a:p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</a:rPr>
              <a:t>모든 정책 허점을 채우는 단기 및 장기 보존 </a:t>
            </a:r>
            <a:r>
              <a:rPr kumimoji="0" lang="ko-KR" sz="7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</a:rPr>
              <a:t>세밀한 특정 시점 복원 옵션</a:t>
            </a:r>
            <a:endParaRPr kumimoji="0" lang="ko-KR" sz="900" b="0" i="1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B60C9E-444C-4EF9-99C5-037D64506125}"/>
              </a:ext>
            </a:extLst>
          </p:cNvPr>
          <p:cNvSpPr txBox="1"/>
          <p:nvPr/>
        </p:nvSpPr>
        <p:spPr>
          <a:xfrm>
            <a:off x="6755090" y="1225606"/>
            <a:ext cx="380480" cy="276999"/>
          </a:xfrm>
          <a:prstGeom prst="rect">
            <a:avLst/>
          </a:prstGeom>
        </p:spPr>
        <p:txBody>
          <a:bodyPr wrap="none" lIns="36000" rIns="36000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</a:rPr>
              <a:t>보안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8E53A1E-AF7D-4431-AD80-163636CDDD05}"/>
              </a:ext>
            </a:extLst>
          </p:cNvPr>
          <p:cNvSpPr txBox="1"/>
          <p:nvPr/>
        </p:nvSpPr>
        <p:spPr>
          <a:xfrm>
            <a:off x="8078956" y="1225606"/>
            <a:ext cx="380480" cy="276999"/>
          </a:xfrm>
          <a:prstGeom prst="rect">
            <a:avLst/>
          </a:prstGeom>
        </p:spPr>
        <p:txBody>
          <a:bodyPr wrap="none" lIns="36000" rIns="36000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</a:rPr>
              <a:t>규정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64E9F77-FDF6-4A18-855E-AB7ED9669C7C}"/>
              </a:ext>
            </a:extLst>
          </p:cNvPr>
          <p:cNvGrpSpPr/>
          <p:nvPr/>
        </p:nvGrpSpPr>
        <p:grpSpPr>
          <a:xfrm>
            <a:off x="6349854" y="1579156"/>
            <a:ext cx="1190953" cy="3100877"/>
            <a:chOff x="6349854" y="1579156"/>
            <a:chExt cx="1190953" cy="310087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D2CF410-FF9E-4FC1-B058-4DB1A8E06F5A}"/>
                </a:ext>
              </a:extLst>
            </p:cNvPr>
            <p:cNvSpPr/>
            <p:nvPr/>
          </p:nvSpPr>
          <p:spPr bwMode="auto">
            <a:xfrm>
              <a:off x="6349854" y="1579156"/>
              <a:ext cx="1190953" cy="3100877"/>
            </a:xfrm>
            <a:prstGeom prst="rect">
              <a:avLst/>
            </a:prstGeom>
            <a:gradFill rotWithShape="1">
              <a:gsLst>
                <a:gs pos="0">
                  <a:srgbClr val="00B492"/>
                </a:gs>
                <a:gs pos="60000">
                  <a:srgbClr val="FFFFFF">
                    <a:lumMod val="65000"/>
                  </a:srgbClr>
                </a:gs>
                <a:gs pos="40000">
                  <a:srgbClr val="00B492"/>
                </a:gs>
                <a:gs pos="100000">
                  <a:srgbClr val="FFFFFF">
                    <a:lumMod val="65000"/>
                  </a:srgbClr>
                </a:gs>
              </a:gsLst>
              <a:lin ang="5400000" scaled="1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</a:rPr>
                <a:t>인프라 수준 </a:t>
              </a: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7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</a:rPr>
                <a:t>물리적 보안</a:t>
              </a: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7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</a:rPr>
                <a:t>논리적 보안</a:t>
              </a: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7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</a:rPr>
                <a:t>앱 수준 보안</a:t>
              </a: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7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</a:rPr>
                <a:t>사용자/관리자 제어</a:t>
              </a: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sz="5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sz="7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EA0DADC-99F9-432E-A6AC-6D17003B3681}"/>
                </a:ext>
              </a:extLst>
            </p:cNvPr>
            <p:cNvSpPr/>
            <p:nvPr/>
          </p:nvSpPr>
          <p:spPr>
            <a:xfrm>
              <a:off x="6349854" y="3117831"/>
              <a:ext cx="1190953" cy="1523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</a:rPr>
                <a:t>데이터 수준</a:t>
              </a: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sz="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700" b="0" i="1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</a:rPr>
                <a:t>내부:</a:t>
              </a: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7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</a:rPr>
                <a:t>실수로 삭제</a:t>
              </a: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7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</a:rPr>
                <a:t>악의적 내부자</a:t>
              </a: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7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</a:rPr>
                <a:t>직원 보복</a:t>
              </a:r>
              <a:br/>
              <a:r>
                <a:rPr kumimoji="0" lang="ko-KR" sz="7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</a:rPr>
                <a:t>증거 조작</a:t>
              </a: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sz="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700" b="0" i="1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</a:rPr>
                <a:t>외부:</a:t>
              </a: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7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</a:rPr>
                <a:t>랜섬웨어</a:t>
              </a: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7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</a:rPr>
                <a:t>맬웨어</a:t>
              </a: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7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</a:rPr>
                <a:t>해커</a:t>
              </a: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7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</a:rPr>
                <a:t>로그 앱</a:t>
              </a:r>
              <a:endParaRPr kumimoji="0" lang="ko-KR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AE2F9E5-8644-463B-82B9-AAA04C5E3240}"/>
              </a:ext>
            </a:extLst>
          </p:cNvPr>
          <p:cNvGrpSpPr/>
          <p:nvPr/>
        </p:nvGrpSpPr>
        <p:grpSpPr>
          <a:xfrm>
            <a:off x="7672006" y="1579156"/>
            <a:ext cx="1192667" cy="3100877"/>
            <a:chOff x="7672006" y="1579156"/>
            <a:chExt cx="1192667" cy="310087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C9A2BB0-8793-45E9-9325-CDF3C7E7EF2D}"/>
                </a:ext>
              </a:extLst>
            </p:cNvPr>
            <p:cNvSpPr/>
            <p:nvPr/>
          </p:nvSpPr>
          <p:spPr bwMode="auto">
            <a:xfrm>
              <a:off x="7673720" y="1579156"/>
              <a:ext cx="1190953" cy="3100877"/>
            </a:xfrm>
            <a:prstGeom prst="rect">
              <a:avLst/>
            </a:prstGeom>
            <a:gradFill rotWithShape="1">
              <a:gsLst>
                <a:gs pos="0">
                  <a:srgbClr val="00B492"/>
                </a:gs>
                <a:gs pos="60000">
                  <a:srgbClr val="FFFFFF">
                    <a:lumMod val="65000"/>
                  </a:srgbClr>
                </a:gs>
                <a:gs pos="40000">
                  <a:srgbClr val="00B492"/>
                </a:gs>
                <a:gs pos="100000">
                  <a:srgbClr val="FFFFFF">
                    <a:lumMod val="65000"/>
                  </a:srgbClr>
                </a:gs>
              </a:gsLst>
              <a:lin ang="5400000" scaled="1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</a:rPr>
                <a:t>데이터 처리자의 역할</a:t>
              </a: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7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</a:rPr>
                <a:t>데이터 프라이버시</a:t>
              </a: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7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</a:rPr>
                <a:t>규정 준수</a:t>
              </a: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7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</a:rPr>
                <a:t>업계 인증</a:t>
              </a: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700" b="0" i="1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</a:rPr>
                <a:t>HIPPA, 사베인즈 옥슬리법</a:t>
              </a: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051F29-7226-4A5B-ACD5-05658AD530EE}"/>
                </a:ext>
              </a:extLst>
            </p:cNvPr>
            <p:cNvSpPr/>
            <p:nvPr/>
          </p:nvSpPr>
          <p:spPr>
            <a:xfrm>
              <a:off x="7672006" y="3117831"/>
              <a:ext cx="1192667" cy="11541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</a:rPr>
                <a:t>데이터 소유자의 역할</a:t>
              </a: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sz="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7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</a:rPr>
                <a:t>회사와 업계 규제 기관에 대답</a:t>
              </a: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sz="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7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</a:rPr>
                <a:t>내부 법률 및 규정 준수 책임자의 요청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5BBBFF9D-1EB9-431C-A3A5-CEF1306FB80F}"/>
              </a:ext>
            </a:extLst>
          </p:cNvPr>
          <p:cNvSpPr/>
          <p:nvPr/>
        </p:nvSpPr>
        <p:spPr bwMode="auto">
          <a:xfrm>
            <a:off x="285240" y="4792133"/>
            <a:ext cx="8706360" cy="27093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5015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1" grpId="0" animBg="1"/>
      <p:bldP spid="44" grpId="0" animBg="1"/>
      <p:bldP spid="30" grpId="0"/>
      <p:bldP spid="31" grpId="0" animBg="1"/>
      <p:bldP spid="32" grpId="0" animBg="1"/>
      <p:bldP spid="33" grpId="0" animBg="1"/>
      <p:bldP spid="34" grpId="0" animBg="1"/>
      <p:bldP spid="38" grpId="0"/>
      <p:bldP spid="5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40869DC1-4E6A-4CF8-B351-579AD1F98A4F}"/>
              </a:ext>
            </a:extLst>
          </p:cNvPr>
          <p:cNvSpPr/>
          <p:nvPr/>
        </p:nvSpPr>
        <p:spPr bwMode="auto">
          <a:xfrm>
            <a:off x="0" y="3548482"/>
            <a:ext cx="9144000" cy="665378"/>
          </a:xfrm>
          <a:prstGeom prst="rect">
            <a:avLst/>
          </a:prstGeom>
          <a:solidFill>
            <a:schemeClr val="accent2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/>
              <a:t>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CBF6A4A-BA8B-40FC-BAF8-1D07F548F689}"/>
              </a:ext>
            </a:extLst>
          </p:cNvPr>
          <p:cNvSpPr/>
          <p:nvPr/>
        </p:nvSpPr>
        <p:spPr bwMode="auto">
          <a:xfrm>
            <a:off x="0" y="1943536"/>
            <a:ext cx="9144000" cy="700317"/>
          </a:xfrm>
          <a:prstGeom prst="rect">
            <a:avLst/>
          </a:prstGeom>
          <a:solidFill>
            <a:srgbClr val="00B492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53998"/>
          </a:xfrm>
        </p:spPr>
        <p:txBody>
          <a:bodyPr/>
          <a:lstStyle/>
          <a:p>
            <a:r>
              <a:rPr lang="en-US" altLang="ko-KR" dirty="0"/>
              <a:t>Office 365 </a:t>
            </a:r>
            <a:r>
              <a:rPr lang="ko-KR" altLang="en-US" dirty="0"/>
              <a:t>백업 솔루션이 필요한 이유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150" y="2062936"/>
            <a:ext cx="2238491" cy="43088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</a:rPr>
              <a:t>Microsoft의 책임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700" b="0" i="1" u="none" strike="noStrike" kern="1200" cap="none" spc="0" normalizeH="0" baseline="0" noProof="0" dirty="0">
                <a:ln>
                  <a:noFill/>
                </a:ln>
                <a:solidFill>
                  <a:srgbClr val="93EB20"/>
                </a:solidFill>
                <a:effectLst/>
                <a:uLnTx/>
                <a:uFillTx/>
                <a:latin typeface="Tahom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Office 365 Trust Center</a:t>
            </a:r>
            <a:r>
              <a:rPr kumimoji="0" lang="ko-KR" sz="7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</a:rPr>
              <a:t>에서 자세히 알아보세요.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686599" y="994774"/>
            <a:ext cx="736346" cy="507831"/>
          </a:xfrm>
          <a:prstGeom prst="rect">
            <a:avLst/>
          </a:prstGeom>
        </p:spPr>
        <p:txBody>
          <a:bodyPr wrap="square" lIns="36000" rIns="36000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35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</a:rPr>
              <a:t>1차 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35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</a:rPr>
              <a:t>책임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8529B70-BEB4-43BC-8D4D-164155036E1D}"/>
              </a:ext>
            </a:extLst>
          </p:cNvPr>
          <p:cNvSpPr/>
          <p:nvPr/>
        </p:nvSpPr>
        <p:spPr bwMode="auto">
          <a:xfrm>
            <a:off x="2255854" y="1579156"/>
            <a:ext cx="1915230" cy="1485724"/>
          </a:xfrm>
          <a:prstGeom prst="rect">
            <a:avLst/>
          </a:prstGeom>
          <a:solidFill>
            <a:srgbClr val="00B49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</a:rPr>
              <a:t>MICROSOFT 글로벌 인프라</a:t>
            </a:r>
          </a:p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</a:rPr>
              <a:t>Microsoft Office 365 </a:t>
            </a:r>
          </a:p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</a:rPr>
              <a:t>클라우드 서비스</a:t>
            </a:r>
          </a:p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</a:rPr>
              <a:t>가동 시간</a:t>
            </a:r>
            <a:endParaRPr kumimoji="0" lang="ko-KR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E66D0BE-0A7B-495C-9818-7FC1F6C4B562}"/>
              </a:ext>
            </a:extLst>
          </p:cNvPr>
          <p:cNvSpPr txBox="1"/>
          <p:nvPr/>
        </p:nvSpPr>
        <p:spPr>
          <a:xfrm>
            <a:off x="-163163" y="3725690"/>
            <a:ext cx="2238491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</a:rPr>
              <a:t>사용자의 책임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13D642C-F112-4670-A976-C08B65F79975}"/>
              </a:ext>
            </a:extLst>
          </p:cNvPr>
          <p:cNvSpPr/>
          <p:nvPr/>
        </p:nvSpPr>
        <p:spPr bwMode="auto">
          <a:xfrm>
            <a:off x="2255854" y="3174361"/>
            <a:ext cx="1915230" cy="1498339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</a:rPr>
              <a:t>사용자의 OFFICE </a:t>
            </a:r>
          </a:p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</a:rPr>
              <a:t>365 데이터</a:t>
            </a:r>
          </a:p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</a:rPr>
              <a:t>Office 365에 있는 </a:t>
            </a:r>
          </a:p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</a:rPr>
              <a:t>자신의 데이터에 </a:t>
            </a:r>
          </a:p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</a:rPr>
              <a:t>액세스하고 제어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2545FB-20BE-451D-B7DF-417CF5EF764C}"/>
              </a:ext>
            </a:extLst>
          </p:cNvPr>
          <p:cNvSpPr txBox="1"/>
          <p:nvPr/>
        </p:nvSpPr>
        <p:spPr>
          <a:xfrm>
            <a:off x="4897725" y="1225606"/>
            <a:ext cx="736346" cy="276999"/>
          </a:xfrm>
          <a:prstGeom prst="rect">
            <a:avLst/>
          </a:prstGeom>
        </p:spPr>
        <p:txBody>
          <a:bodyPr wrap="none" lIns="36000" rIns="36000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</a:rPr>
              <a:t>지원 기술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F72336-479B-4232-9CB1-06CD493DD82F}"/>
              </a:ext>
            </a:extLst>
          </p:cNvPr>
          <p:cNvSpPr/>
          <p:nvPr/>
        </p:nvSpPr>
        <p:spPr bwMode="auto">
          <a:xfrm>
            <a:off x="4302854" y="1579156"/>
            <a:ext cx="1915230" cy="706557"/>
          </a:xfrm>
          <a:prstGeom prst="rect">
            <a:avLst/>
          </a:prstGeom>
          <a:solidFill>
            <a:srgbClr val="00B49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</a:rPr>
              <a:t>Office 365 데이터 복제</a:t>
            </a:r>
          </a:p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</a:rPr>
              <a:t>DC 간 지리적 중복성</a:t>
            </a:r>
            <a:endParaRPr kumimoji="0" lang="ko-KR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321F73B-E084-46FB-BFD9-6985DF2E9914}"/>
              </a:ext>
            </a:extLst>
          </p:cNvPr>
          <p:cNvSpPr/>
          <p:nvPr/>
        </p:nvSpPr>
        <p:spPr bwMode="auto">
          <a:xfrm>
            <a:off x="4303425" y="2358323"/>
            <a:ext cx="1915230" cy="706557"/>
          </a:xfrm>
          <a:prstGeom prst="rect">
            <a:avLst/>
          </a:prstGeom>
          <a:solidFill>
            <a:srgbClr val="00B49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</a:rPr>
              <a:t>휴지통</a:t>
            </a:r>
          </a:p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</a:rPr>
              <a:t>제한된, 단기적 데이터 손실 복원</a:t>
            </a:r>
          </a:p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</a:rPr>
              <a:t>(특정 시점 복원 아님)</a:t>
            </a:r>
            <a:endParaRPr kumimoji="0" lang="ko-KR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8FCE13D-296E-48BB-A583-D789157A8F6C}"/>
              </a:ext>
            </a:extLst>
          </p:cNvPr>
          <p:cNvSpPr/>
          <p:nvPr/>
        </p:nvSpPr>
        <p:spPr bwMode="auto">
          <a:xfrm>
            <a:off x="4303425" y="3179643"/>
            <a:ext cx="1915230" cy="706557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sz="1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Tahoma"/>
              </a:rPr>
              <a:t>O</a:t>
            </a:r>
            <a:r>
              <a:rPr kumimoji="0" lang="ko-KR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</a:rPr>
              <a:t>ffice 365 백업</a:t>
            </a:r>
          </a:p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</a:rPr>
              <a:t>다른 위치에 저장된 </a:t>
            </a:r>
          </a:p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</a:rPr>
              <a:t>데이터의 복사본 </a:t>
            </a:r>
            <a:endParaRPr kumimoji="0" lang="ko-KR" sz="9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8E0EE31-6E4F-4A16-807C-B375B8A3CAB7}"/>
              </a:ext>
            </a:extLst>
          </p:cNvPr>
          <p:cNvSpPr/>
          <p:nvPr/>
        </p:nvSpPr>
        <p:spPr bwMode="auto">
          <a:xfrm>
            <a:off x="4302854" y="3966143"/>
            <a:ext cx="1915230" cy="706557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</a:rPr>
              <a:t>전체 데이터 보존</a:t>
            </a:r>
          </a:p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7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</a:rPr>
              <a:t>모든 정책 허점을 채우는 단기 및 장기 보존 </a:t>
            </a:r>
            <a:r>
              <a:rPr kumimoji="0" lang="ko-KR" sz="700" b="0" i="1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</a:rPr>
              <a:t>세밀한 특정 시점 복원 옵션</a:t>
            </a:r>
            <a:endParaRPr kumimoji="0" lang="ko-KR" sz="900" b="0" i="1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B60C9E-444C-4EF9-99C5-037D64506125}"/>
              </a:ext>
            </a:extLst>
          </p:cNvPr>
          <p:cNvSpPr txBox="1"/>
          <p:nvPr/>
        </p:nvSpPr>
        <p:spPr>
          <a:xfrm>
            <a:off x="6755090" y="1225606"/>
            <a:ext cx="380480" cy="276999"/>
          </a:xfrm>
          <a:prstGeom prst="rect">
            <a:avLst/>
          </a:prstGeom>
        </p:spPr>
        <p:txBody>
          <a:bodyPr wrap="none" lIns="36000" rIns="36000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</a:rPr>
              <a:t>보안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8E53A1E-AF7D-4431-AD80-163636CDDD05}"/>
              </a:ext>
            </a:extLst>
          </p:cNvPr>
          <p:cNvSpPr txBox="1"/>
          <p:nvPr/>
        </p:nvSpPr>
        <p:spPr>
          <a:xfrm>
            <a:off x="8078956" y="1225606"/>
            <a:ext cx="380480" cy="276999"/>
          </a:xfrm>
          <a:prstGeom prst="rect">
            <a:avLst/>
          </a:prstGeom>
        </p:spPr>
        <p:txBody>
          <a:bodyPr wrap="none" lIns="36000" rIns="36000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</a:rPr>
              <a:t>규정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64E9F77-FDF6-4A18-855E-AB7ED9669C7C}"/>
              </a:ext>
            </a:extLst>
          </p:cNvPr>
          <p:cNvGrpSpPr/>
          <p:nvPr/>
        </p:nvGrpSpPr>
        <p:grpSpPr>
          <a:xfrm>
            <a:off x="6349854" y="1579156"/>
            <a:ext cx="1190953" cy="3100877"/>
            <a:chOff x="6349854" y="1579156"/>
            <a:chExt cx="1190953" cy="310087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D2CF410-FF9E-4FC1-B058-4DB1A8E06F5A}"/>
                </a:ext>
              </a:extLst>
            </p:cNvPr>
            <p:cNvSpPr/>
            <p:nvPr/>
          </p:nvSpPr>
          <p:spPr bwMode="auto">
            <a:xfrm>
              <a:off x="6349854" y="1579156"/>
              <a:ext cx="1190953" cy="3100877"/>
            </a:xfrm>
            <a:prstGeom prst="rect">
              <a:avLst/>
            </a:prstGeom>
            <a:gradFill rotWithShape="1">
              <a:gsLst>
                <a:gs pos="0">
                  <a:srgbClr val="00B492"/>
                </a:gs>
                <a:gs pos="60000">
                  <a:srgbClr val="FFFFFF">
                    <a:lumMod val="65000"/>
                  </a:srgbClr>
                </a:gs>
                <a:gs pos="40000">
                  <a:srgbClr val="00B492"/>
                </a:gs>
                <a:gs pos="100000">
                  <a:srgbClr val="FFFFFF">
                    <a:lumMod val="65000"/>
                  </a:srgbClr>
                </a:gs>
              </a:gsLst>
              <a:lin ang="5400000" scaled="1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</a:rPr>
                <a:t>인프라 수준 </a:t>
              </a: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7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</a:rPr>
                <a:t>물리적 보안</a:t>
              </a: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7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</a:rPr>
                <a:t>논리적 보안</a:t>
              </a: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7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</a:rPr>
                <a:t>앱 수준 보안</a:t>
              </a: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7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</a:rPr>
                <a:t>사용자/관리자 제어</a:t>
              </a: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sz="5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sz="7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EA0DADC-99F9-432E-A6AC-6D17003B3681}"/>
                </a:ext>
              </a:extLst>
            </p:cNvPr>
            <p:cNvSpPr/>
            <p:nvPr/>
          </p:nvSpPr>
          <p:spPr>
            <a:xfrm>
              <a:off x="6349854" y="3117831"/>
              <a:ext cx="1190953" cy="1523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</a:rPr>
                <a:t>데이터 수준</a:t>
              </a: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sz="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700" b="0" i="1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</a:rPr>
                <a:t>내부:</a:t>
              </a: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7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</a:rPr>
                <a:t>실수로 삭제</a:t>
              </a: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7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</a:rPr>
                <a:t>악의적 내부자</a:t>
              </a: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7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</a:rPr>
                <a:t>직원 보복</a:t>
              </a:r>
              <a:br/>
              <a:r>
                <a:rPr kumimoji="0" lang="ko-KR" sz="7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</a:rPr>
                <a:t>증거 조작</a:t>
              </a: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sz="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700" b="0" i="1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</a:rPr>
                <a:t>외부:</a:t>
              </a: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7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</a:rPr>
                <a:t>랜섬웨어</a:t>
              </a: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7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</a:rPr>
                <a:t>맬웨어</a:t>
              </a: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7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</a:rPr>
                <a:t>해커</a:t>
              </a: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7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</a:rPr>
                <a:t>로그 앱</a:t>
              </a:r>
              <a:endParaRPr kumimoji="0" lang="ko-KR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AE2F9E5-8644-463B-82B9-AAA04C5E3240}"/>
              </a:ext>
            </a:extLst>
          </p:cNvPr>
          <p:cNvGrpSpPr/>
          <p:nvPr/>
        </p:nvGrpSpPr>
        <p:grpSpPr>
          <a:xfrm>
            <a:off x="7672006" y="1579156"/>
            <a:ext cx="1192667" cy="3100877"/>
            <a:chOff x="7672006" y="1579156"/>
            <a:chExt cx="1192667" cy="310087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C9A2BB0-8793-45E9-9325-CDF3C7E7EF2D}"/>
                </a:ext>
              </a:extLst>
            </p:cNvPr>
            <p:cNvSpPr/>
            <p:nvPr/>
          </p:nvSpPr>
          <p:spPr bwMode="auto">
            <a:xfrm>
              <a:off x="7673720" y="1579156"/>
              <a:ext cx="1190953" cy="3100877"/>
            </a:xfrm>
            <a:prstGeom prst="rect">
              <a:avLst/>
            </a:prstGeom>
            <a:gradFill rotWithShape="1">
              <a:gsLst>
                <a:gs pos="0">
                  <a:srgbClr val="00B492"/>
                </a:gs>
                <a:gs pos="60000">
                  <a:srgbClr val="FFFFFF">
                    <a:lumMod val="65000"/>
                  </a:srgbClr>
                </a:gs>
                <a:gs pos="40000">
                  <a:srgbClr val="00B492"/>
                </a:gs>
                <a:gs pos="100000">
                  <a:srgbClr val="FFFFFF">
                    <a:lumMod val="65000"/>
                  </a:srgbClr>
                </a:gs>
              </a:gsLst>
              <a:lin ang="5400000" scaled="1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</a:rPr>
                <a:t>데이터 처리자의 역할</a:t>
              </a: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7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</a:rPr>
                <a:t>데이터 프라이버시</a:t>
              </a: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7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</a:rPr>
                <a:t>규정 준수</a:t>
              </a: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7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</a:rPr>
                <a:t>업계 인증</a:t>
              </a: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700" b="0" i="1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</a:rPr>
                <a:t>HIPPA, 사베인즈 옥슬리법</a:t>
              </a: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051F29-7226-4A5B-ACD5-05658AD530EE}"/>
                </a:ext>
              </a:extLst>
            </p:cNvPr>
            <p:cNvSpPr/>
            <p:nvPr/>
          </p:nvSpPr>
          <p:spPr>
            <a:xfrm>
              <a:off x="7672006" y="3117831"/>
              <a:ext cx="1192667" cy="11541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</a:rPr>
                <a:t>데이터 소유자의 역할</a:t>
              </a: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sz="6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7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</a:rPr>
                <a:t>회사와 업계 규제 기관에 대답</a:t>
              </a: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sz="6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7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</a:rPr>
                <a:t>내부 법률 및 규정 준수 책임자의 요청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5BBBFF9D-1EB9-431C-A3A5-CEF1306FB80F}"/>
              </a:ext>
            </a:extLst>
          </p:cNvPr>
          <p:cNvSpPr/>
          <p:nvPr/>
        </p:nvSpPr>
        <p:spPr bwMode="auto">
          <a:xfrm>
            <a:off x="285240" y="4792133"/>
            <a:ext cx="8706360" cy="27093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Rectangle 23">
            <a:extLst>
              <a:ext uri="{FF2B5EF4-FFF2-40B4-BE49-F238E27FC236}">
                <a16:creationId xmlns:a16="http://schemas.microsoft.com/office/drawing/2014/main" id="{D62144ED-CDEA-4AA7-9B67-27DD8EA8B98C}"/>
              </a:ext>
            </a:extLst>
          </p:cNvPr>
          <p:cNvSpPr/>
          <p:nvPr/>
        </p:nvSpPr>
        <p:spPr bwMode="auto">
          <a:xfrm>
            <a:off x="0" y="1069095"/>
            <a:ext cx="9144000" cy="407440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7" name="Group 24">
            <a:extLst>
              <a:ext uri="{FF2B5EF4-FFF2-40B4-BE49-F238E27FC236}">
                <a16:creationId xmlns:a16="http://schemas.microsoft.com/office/drawing/2014/main" id="{A333BED7-0928-494E-BF9E-38D65838A7B2}"/>
              </a:ext>
            </a:extLst>
          </p:cNvPr>
          <p:cNvGrpSpPr/>
          <p:nvPr/>
        </p:nvGrpSpPr>
        <p:grpSpPr>
          <a:xfrm>
            <a:off x="1170932" y="1232681"/>
            <a:ext cx="6958391" cy="3059104"/>
            <a:chOff x="1170932" y="1232681"/>
            <a:chExt cx="6958391" cy="3059104"/>
          </a:xfrm>
        </p:grpSpPr>
        <p:sp>
          <p:nvSpPr>
            <p:cNvPr id="29" name="Rectangle: Rounded Corners 26">
              <a:extLst>
                <a:ext uri="{FF2B5EF4-FFF2-40B4-BE49-F238E27FC236}">
                  <a16:creationId xmlns:a16="http://schemas.microsoft.com/office/drawing/2014/main" id="{20C9A443-2404-4E5F-81BF-83F3FC5B7477}"/>
                </a:ext>
              </a:extLst>
            </p:cNvPr>
            <p:cNvSpPr/>
            <p:nvPr/>
          </p:nvSpPr>
          <p:spPr bwMode="auto">
            <a:xfrm>
              <a:off x="1170932" y="1379066"/>
              <a:ext cx="6795668" cy="2912719"/>
            </a:xfrm>
            <a:prstGeom prst="roundRect">
              <a:avLst>
                <a:gd name="adj" fmla="val 4894"/>
              </a:avLst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252000" rIns="4572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</a:rPr>
                <a:t> Office 365 데이터의 백업이 없을 경우</a:t>
              </a:r>
              <a:endParaRPr kumimoji="0" 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57B5205-C0F6-4EAB-BC82-C31C1CAB8FCA}"/>
                </a:ext>
              </a:extLst>
            </p:cNvPr>
            <p:cNvSpPr txBox="1"/>
            <p:nvPr/>
          </p:nvSpPr>
          <p:spPr>
            <a:xfrm>
              <a:off x="1545018" y="3195011"/>
              <a:ext cx="1519890" cy="715581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</a:rPr>
                <a:t>자신의 데이터에 대한 제한된 액세스와 제어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C3E7289-CF23-41DA-AE82-702ADCC3B767}"/>
                </a:ext>
              </a:extLst>
            </p:cNvPr>
            <p:cNvSpPr txBox="1"/>
            <p:nvPr/>
          </p:nvSpPr>
          <p:spPr>
            <a:xfrm>
              <a:off x="3077700" y="3195011"/>
              <a:ext cx="1519890" cy="715581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</a:rPr>
                <a:t>보존 정책 허점과 데이터 손실 위험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C745C8A-AFB6-4643-8C86-0020CBF04CC4}"/>
                </a:ext>
              </a:extLst>
            </p:cNvPr>
            <p:cNvSpPr txBox="1"/>
            <p:nvPr/>
          </p:nvSpPr>
          <p:spPr>
            <a:xfrm>
              <a:off x="4610382" y="3195011"/>
              <a:ext cx="1519890" cy="507831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</a:rPr>
                <a:t>보안 취약점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65ECCD4-2FE7-4C68-9CB9-71E818C4C48C}"/>
                </a:ext>
              </a:extLst>
            </p:cNvPr>
            <p:cNvSpPr txBox="1"/>
            <p:nvPr/>
          </p:nvSpPr>
          <p:spPr>
            <a:xfrm>
              <a:off x="6143065" y="3195011"/>
              <a:ext cx="1519890" cy="507831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</a:rPr>
                <a:t>규정 위반 노출</a:t>
              </a:r>
            </a:p>
          </p:txBody>
        </p:sp>
        <p:pic>
          <p:nvPicPr>
            <p:cNvPr id="40" name="Picture 38">
              <a:extLst>
                <a:ext uri="{FF2B5EF4-FFF2-40B4-BE49-F238E27FC236}">
                  <a16:creationId xmlns:a16="http://schemas.microsoft.com/office/drawing/2014/main" id="{390B39C0-8C67-43A9-8948-287045F14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2620" y="2305170"/>
              <a:ext cx="720000" cy="720000"/>
            </a:xfrm>
            <a:prstGeom prst="rect">
              <a:avLst/>
            </a:prstGeom>
          </p:spPr>
        </p:pic>
        <p:pic>
          <p:nvPicPr>
            <p:cNvPr id="42" name="Picture 39">
              <a:extLst>
                <a:ext uri="{FF2B5EF4-FFF2-40B4-BE49-F238E27FC236}">
                  <a16:creationId xmlns:a16="http://schemas.microsoft.com/office/drawing/2014/main" id="{8822E7EC-C0C3-42FB-A88A-C24D1A16A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4024" y="2305170"/>
              <a:ext cx="720000" cy="720000"/>
            </a:xfrm>
            <a:prstGeom prst="rect">
              <a:avLst/>
            </a:prstGeom>
          </p:spPr>
        </p:pic>
        <p:pic>
          <p:nvPicPr>
            <p:cNvPr id="45" name="Picture 41">
              <a:extLst>
                <a:ext uri="{FF2B5EF4-FFF2-40B4-BE49-F238E27FC236}">
                  <a16:creationId xmlns:a16="http://schemas.microsoft.com/office/drawing/2014/main" id="{922EB98A-451F-4ADF-BF8E-2F5FFB417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5428" y="2312986"/>
              <a:ext cx="704369" cy="704369"/>
            </a:xfrm>
            <a:prstGeom prst="rect">
              <a:avLst/>
            </a:prstGeom>
          </p:spPr>
        </p:pic>
        <p:pic>
          <p:nvPicPr>
            <p:cNvPr id="46" name="Picture 44">
              <a:extLst>
                <a:ext uri="{FF2B5EF4-FFF2-40B4-BE49-F238E27FC236}">
                  <a16:creationId xmlns:a16="http://schemas.microsoft.com/office/drawing/2014/main" id="{5A7B2B4A-39EC-41F1-8ED6-AA52810DF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1202" y="2305170"/>
              <a:ext cx="720000" cy="720000"/>
            </a:xfrm>
            <a:prstGeom prst="rect">
              <a:avLst/>
            </a:prstGeom>
          </p:spPr>
        </p:pic>
        <p:sp>
          <p:nvSpPr>
            <p:cNvPr id="47" name="Oval 45">
              <a:extLst>
                <a:ext uri="{FF2B5EF4-FFF2-40B4-BE49-F238E27FC236}">
                  <a16:creationId xmlns:a16="http://schemas.microsoft.com/office/drawing/2014/main" id="{590BE385-D714-4AB5-94F9-327D5FD56CC7}"/>
                </a:ext>
              </a:extLst>
            </p:cNvPr>
            <p:cNvSpPr/>
            <p:nvPr/>
          </p:nvSpPr>
          <p:spPr bwMode="auto">
            <a:xfrm>
              <a:off x="7536982" y="1232681"/>
              <a:ext cx="592341" cy="592341"/>
            </a:xfrm>
            <a:prstGeom prst="ellipse">
              <a:avLst/>
            </a:prstGeom>
            <a:solidFill>
              <a:srgbClr val="005F4B"/>
            </a:solidFill>
            <a:ln w="28575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2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340470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Veeam</a:t>
            </a:r>
            <a:r>
              <a:rPr lang="ko-KR" altLang="en-US" dirty="0"/>
              <a:t>을 사용해야 하는 이유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37358379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53998"/>
          </a:xfrm>
        </p:spPr>
        <p:txBody>
          <a:bodyPr/>
          <a:lstStyle/>
          <a:p>
            <a:r>
              <a:rPr lang="ko-KR" dirty="0"/>
              <a:t>6가지 이유</a:t>
            </a:r>
            <a:endParaRPr lang="ko-KR" b="1" dirty="0"/>
          </a:p>
        </p:txBody>
      </p:sp>
      <p:sp>
        <p:nvSpPr>
          <p:cNvPr id="2" name="Rectangle: Rounded Corners 1"/>
          <p:cNvSpPr/>
          <p:nvPr/>
        </p:nvSpPr>
        <p:spPr bwMode="auto">
          <a:xfrm>
            <a:off x="395290" y="1442483"/>
            <a:ext cx="1258018" cy="3096344"/>
          </a:xfrm>
          <a:prstGeom prst="roundRect">
            <a:avLst>
              <a:gd name="adj" fmla="val 8656"/>
            </a:avLst>
          </a:prstGeom>
          <a:solidFill>
            <a:srgbClr val="00B49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656000" rIns="4572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200" b="1" i="0" u="none" strike="noStrike" kern="0" cap="none" spc="-5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</a:rPr>
              <a:t>실수로 삭제</a:t>
            </a:r>
            <a:endParaRPr kumimoji="0" lang="ko-KR" sz="1200" b="1" i="0" u="none" strike="noStrike" kern="0" cap="none" spc="-5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sz="1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: Rounded Corners 21"/>
          <p:cNvSpPr/>
          <p:nvPr/>
        </p:nvSpPr>
        <p:spPr bwMode="auto">
          <a:xfrm>
            <a:off x="1805393" y="1442483"/>
            <a:ext cx="1258018" cy="3096344"/>
          </a:xfrm>
          <a:prstGeom prst="roundRect">
            <a:avLst>
              <a:gd name="adj" fmla="val 8656"/>
            </a:avLst>
          </a:prstGeom>
          <a:solidFill>
            <a:srgbClr val="00B49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656000" rIns="4572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7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200" b="1" i="0" u="none" strike="noStrike" kern="0" cap="none" spc="-5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</a:rPr>
              <a:t>보존 정책 혼동 / 허점</a:t>
            </a:r>
            <a:endParaRPr kumimoji="0" lang="ko-KR" sz="1200" b="1" i="0" u="none" strike="noStrike" kern="0" cap="none" spc="-5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: Rounded Corners 22"/>
          <p:cNvSpPr/>
          <p:nvPr/>
        </p:nvSpPr>
        <p:spPr bwMode="auto">
          <a:xfrm>
            <a:off x="3215496" y="1442483"/>
            <a:ext cx="1258018" cy="3096344"/>
          </a:xfrm>
          <a:prstGeom prst="roundRect">
            <a:avLst>
              <a:gd name="adj" fmla="val 8656"/>
            </a:avLst>
          </a:prstGeom>
          <a:solidFill>
            <a:srgbClr val="00B49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656000" rIns="4572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7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200" b="1" i="0" u="none" strike="noStrike" kern="0" cap="none" spc="-5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</a:rPr>
              <a:t>내부 보안 위협 </a:t>
            </a:r>
          </a:p>
          <a:p>
            <a:pPr marL="0" marR="0" lvl="0" indent="0" algn="ctr" defTabSz="914076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000" i="0" u="none" strike="noStrike" kern="0" cap="none" spc="-5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</a:rPr>
              <a:t>악의적 내부자 / 퇴사하는 직원</a:t>
            </a:r>
            <a:endParaRPr kumimoji="0" lang="ko-KR" sz="1050" i="0" u="none" strike="noStrike" kern="0" cap="none" spc="-5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: Rounded Corners 23"/>
          <p:cNvSpPr/>
          <p:nvPr/>
        </p:nvSpPr>
        <p:spPr bwMode="auto">
          <a:xfrm>
            <a:off x="4624954" y="1421505"/>
            <a:ext cx="1258018" cy="3117321"/>
          </a:xfrm>
          <a:prstGeom prst="roundRect">
            <a:avLst>
              <a:gd name="adj" fmla="val 8656"/>
            </a:avLst>
          </a:prstGeom>
          <a:solidFill>
            <a:srgbClr val="00B49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656000" rIns="4572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7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200" b="1" i="0" u="none" strike="noStrike" kern="0" cap="none" spc="-5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</a:rPr>
              <a:t>외부 보안 위협 </a:t>
            </a:r>
          </a:p>
          <a:p>
            <a:pPr marL="0" marR="0" lvl="0" indent="0" algn="ctr" defTabSz="914076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sz="1000" kern="0" spc="-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Tahoma"/>
              </a:rPr>
              <a:t>랜섬웨어 / </a:t>
            </a:r>
          </a:p>
          <a:p>
            <a:pPr marL="0" marR="0" lvl="0" indent="0" algn="ctr" defTabSz="91407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sz="1000" kern="0" spc="-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Tahoma"/>
              </a:rPr>
              <a:t>로그 앱</a:t>
            </a:r>
            <a:endParaRPr kumimoji="0" lang="ko-KR" sz="1000" i="0" u="none" strike="noStrike" kern="0" cap="none" spc="-5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Rectangle: Rounded Corners 24"/>
          <p:cNvSpPr/>
          <p:nvPr/>
        </p:nvSpPr>
        <p:spPr bwMode="auto">
          <a:xfrm>
            <a:off x="6034412" y="1421506"/>
            <a:ext cx="1258018" cy="3117320"/>
          </a:xfrm>
          <a:prstGeom prst="roundRect">
            <a:avLst>
              <a:gd name="adj" fmla="val 8656"/>
            </a:avLst>
          </a:prstGeom>
          <a:solidFill>
            <a:srgbClr val="00B49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656000" rIns="4572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7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sz="1200" b="1" kern="0" spc="-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Tahoma"/>
              </a:rPr>
              <a:t>법률 및 규정 요구 사항</a:t>
            </a:r>
            <a:endParaRPr kumimoji="0" lang="ko-KR" sz="1200" b="1" i="0" u="none" strike="noStrike" kern="0" cap="none" spc="-5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159" y="2047180"/>
            <a:ext cx="704369" cy="70436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901" y="1892988"/>
            <a:ext cx="673103" cy="67310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715" y="2021092"/>
            <a:ext cx="762084" cy="76208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99" y="2021092"/>
            <a:ext cx="762084" cy="76208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 bwMode="auto">
          <a:xfrm>
            <a:off x="7034463" y="4724400"/>
            <a:ext cx="1997242" cy="27271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55D30A7-0F4D-422C-8DE7-5875269A4B5E}"/>
              </a:ext>
            </a:extLst>
          </p:cNvPr>
          <p:cNvSpPr/>
          <p:nvPr/>
        </p:nvSpPr>
        <p:spPr bwMode="auto">
          <a:xfrm>
            <a:off x="7443870" y="1433312"/>
            <a:ext cx="1258018" cy="3110858"/>
          </a:xfrm>
          <a:prstGeom prst="roundRect">
            <a:avLst>
              <a:gd name="adj" fmla="val 8656"/>
            </a:avLst>
          </a:prstGeom>
          <a:solidFill>
            <a:srgbClr val="00B49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656000" rIns="4572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7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sz="1200" b="1" kern="0" spc="-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Tahoma"/>
              </a:rPr>
              <a:t>혼합 배포와 마이그레이션 관리 </a:t>
            </a:r>
            <a:endParaRPr kumimoji="0" lang="ko-KR" sz="1200" b="1" i="0" u="none" strike="noStrike" kern="0" cap="none" spc="-5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25A4BF-EABC-4092-9AF8-942B6AD14B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5423" y="2055806"/>
            <a:ext cx="735996" cy="7359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E366B9-6AD5-4CB8-BB9D-982823318A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4705" y="1991528"/>
            <a:ext cx="760021" cy="7600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BB7A79-15B3-42E1-A48F-672931DDC3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35793" y="2008560"/>
            <a:ext cx="783242" cy="783242"/>
          </a:xfrm>
          <a:prstGeom prst="rect">
            <a:avLst/>
          </a:prstGeom>
        </p:spPr>
      </p:pic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4651AEBA-58EF-417B-9DA7-08365D6AE4C8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왜 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Office 365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백업이 필요한가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6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53998"/>
          </a:xfrm>
        </p:spPr>
        <p:txBody>
          <a:bodyPr/>
          <a:lstStyle/>
          <a:p>
            <a:r>
              <a:rPr lang="ko-KR" dirty="0"/>
              <a:t>보존 정책:</a:t>
            </a:r>
            <a:endParaRPr lang="ko-KR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165565" y="1690756"/>
            <a:ext cx="3201639" cy="2616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sz="1100" dirty="0">
                <a:solidFill>
                  <a:schemeClr val="bg1"/>
                </a:solidFill>
                <a:latin typeface="Tahoma"/>
              </a:rPr>
              <a:t>받은 편지함 또는 폴더 데이터</a:t>
            </a:r>
            <a:endParaRPr kumimoji="0" lang="ko-KR" sz="11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3164" y="4633760"/>
            <a:ext cx="8230210" cy="276999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</a:rPr>
              <a:t>출처: </a:t>
            </a:r>
            <a:r>
              <a:rPr kumimoji="0" lang="ko-KR" sz="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</a:rPr>
              <a:t>위 Exchange Online 정보는 Microsoft의 </a:t>
            </a:r>
            <a:r>
              <a:rPr kumimoji="0" lang="ko-KR" sz="600" b="0" i="0" u="none" strike="noStrike" kern="1200" cap="none" spc="0" normalizeH="0" baseline="0" noProof="0" dirty="0">
                <a:ln>
                  <a:noFill/>
                </a:ln>
                <a:solidFill>
                  <a:srgbClr val="93EB20"/>
                </a:solidFill>
                <a:effectLst/>
                <a:uLnTx/>
                <a:uFillTx/>
                <a:latin typeface="Tahom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기본 </a:t>
            </a:r>
            <a:r>
              <a:rPr lang="ko-KR" sz="600" dirty="0">
                <a:solidFill>
                  <a:srgbClr val="93EB20"/>
                </a:solidFill>
                <a:latin typeface="Tahom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MRM 정책</a:t>
            </a:r>
            <a:r>
              <a:rPr lang="ko-KR" sz="600" dirty="0">
                <a:solidFill>
                  <a:schemeClr val="bg1"/>
                </a:solidFill>
                <a:latin typeface="Tahoma"/>
              </a:rPr>
              <a:t>을 기반으로 합니다. 위 SharePoint Online 정보는 Microsoft의 </a:t>
            </a:r>
            <a:r>
              <a:rPr lang="ko-KR" sz="600" dirty="0">
                <a:solidFill>
                  <a:srgbClr val="93EB20"/>
                </a:solidFill>
                <a:latin typeface="Tahom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지원 문서</a:t>
            </a:r>
            <a:r>
              <a:rPr lang="ko-KR" sz="600" dirty="0">
                <a:solidFill>
                  <a:schemeClr val="bg1"/>
                </a:solidFill>
                <a:latin typeface="Tahoma"/>
              </a:rPr>
              <a:t>를 기반으로 합니다. 위 OneDrive for Business 정보는 Microsoft의 </a:t>
            </a:r>
            <a:r>
              <a:rPr lang="ko-KR" sz="600" dirty="0">
                <a:solidFill>
                  <a:srgbClr val="93EB20"/>
                </a:solidFill>
                <a:latin typeface="Tahom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지원 문서</a:t>
            </a:r>
            <a:r>
              <a:rPr lang="ko-KR" sz="600" dirty="0">
                <a:solidFill>
                  <a:schemeClr val="bg1"/>
                </a:solidFill>
                <a:latin typeface="Tahoma"/>
              </a:rPr>
              <a:t>를 기반으로 합니다. 때로는 이런 기본값을 IT 관리자가 사용자 지정하기도 하지만, 특정 라이선스 및/또는 추가 요금이 필요한 경우가 많습니다. 또한 휴지통이 가득 차면 보존 정책에 지정된 날짜 전에 Microsoft에서 자동으로 데이터를 삭제할 위험도 있습니다. </a:t>
            </a:r>
            <a:endParaRPr kumimoji="0" lang="ko-KR" sz="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5564" y="2046881"/>
            <a:ext cx="3201639" cy="2616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sz="1100" dirty="0">
                <a:solidFill>
                  <a:schemeClr val="bg1"/>
                </a:solidFill>
                <a:latin typeface="Tahoma"/>
              </a:rPr>
              <a:t>삭제된 항목(휴지통)</a:t>
            </a:r>
            <a:endParaRPr kumimoji="0" lang="ko-KR" sz="11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127733" y="2410156"/>
            <a:ext cx="3494936" cy="2616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sz="1100" dirty="0">
                <a:solidFill>
                  <a:schemeClr val="bg1"/>
                </a:solidFill>
                <a:latin typeface="Tahoma"/>
              </a:rPr>
              <a:t>자동 보관된 데이터(1개월로 설정)</a:t>
            </a:r>
            <a:endParaRPr kumimoji="0" lang="ko-KR" sz="11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505200" y="1536545"/>
            <a:ext cx="5509918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 bwMode="auto">
          <a:xfrm>
            <a:off x="3838421" y="1471231"/>
            <a:ext cx="142875" cy="142875"/>
          </a:xfrm>
          <a:prstGeom prst="ellipse">
            <a:avLst/>
          </a:prstGeom>
          <a:solidFill>
            <a:srgbClr val="00B336"/>
          </a:solidFill>
          <a:ln w="2857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z="1100" spc="0" dirty="0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765750" y="1471231"/>
            <a:ext cx="142875" cy="142875"/>
          </a:xfrm>
          <a:prstGeom prst="ellipse">
            <a:avLst/>
          </a:prstGeom>
          <a:solidFill>
            <a:srgbClr val="00B336"/>
          </a:solidFill>
          <a:ln w="2857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z="1100" spc="0" dirty="0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6282207" y="1471231"/>
            <a:ext cx="142875" cy="142875"/>
          </a:xfrm>
          <a:prstGeom prst="ellipse">
            <a:avLst/>
          </a:prstGeom>
          <a:solidFill>
            <a:srgbClr val="00B336"/>
          </a:solidFill>
          <a:ln w="2857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z="1100" spc="0" dirty="0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7159867" y="1471231"/>
            <a:ext cx="142875" cy="142875"/>
          </a:xfrm>
          <a:prstGeom prst="ellipse">
            <a:avLst/>
          </a:prstGeom>
          <a:solidFill>
            <a:srgbClr val="00B336"/>
          </a:solidFill>
          <a:ln w="2857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z="1100" spc="0" dirty="0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7972785" y="1475705"/>
            <a:ext cx="142875" cy="142875"/>
          </a:xfrm>
          <a:prstGeom prst="ellipse">
            <a:avLst/>
          </a:prstGeom>
          <a:solidFill>
            <a:srgbClr val="00B336"/>
          </a:solidFill>
          <a:ln w="2857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z="1100" spc="0" dirty="0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62394" y="1189230"/>
            <a:ext cx="303536" cy="261610"/>
          </a:xfrm>
          <a:prstGeom prst="rect">
            <a:avLst/>
          </a:prstGeom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lang="ko-KR" sz="1100" b="1" dirty="0">
                <a:solidFill>
                  <a:srgbClr val="00E296"/>
                </a:solidFill>
              </a:rPr>
              <a:t>1주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14886" y="1189230"/>
            <a:ext cx="444600" cy="261610"/>
          </a:xfrm>
          <a:prstGeom prst="rect">
            <a:avLst/>
          </a:prstGeom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lang="ko-KR" sz="1100" b="1" dirty="0">
                <a:solidFill>
                  <a:srgbClr val="00E296"/>
                </a:solidFill>
              </a:rPr>
              <a:t>1개월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13298" y="1189230"/>
            <a:ext cx="303536" cy="261610"/>
          </a:xfrm>
          <a:prstGeom prst="rect">
            <a:avLst/>
          </a:prstGeom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lang="ko-KR" sz="1100" b="1" dirty="0">
                <a:solidFill>
                  <a:srgbClr val="00E296"/>
                </a:solidFill>
              </a:rPr>
              <a:t>1년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079537" y="1189230"/>
            <a:ext cx="303536" cy="261610"/>
          </a:xfrm>
          <a:prstGeom prst="rect">
            <a:avLst/>
          </a:prstGeom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lang="ko-KR" sz="1100" b="1" dirty="0">
                <a:solidFill>
                  <a:srgbClr val="00E296"/>
                </a:solidFill>
              </a:rPr>
              <a:t>2년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892454" y="1189230"/>
            <a:ext cx="303536" cy="261610"/>
          </a:xfrm>
          <a:prstGeom prst="rect">
            <a:avLst/>
          </a:prstGeom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lang="ko-KR" sz="1100" b="1" dirty="0">
                <a:solidFill>
                  <a:srgbClr val="00E296"/>
                </a:solidFill>
              </a:rPr>
              <a:t>5년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3505200" y="1667673"/>
            <a:ext cx="3732212" cy="307777"/>
          </a:xfrm>
          <a:prstGeom prst="rect">
            <a:avLst/>
          </a:prstGeom>
          <a:solidFill>
            <a:srgbClr val="005F4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ko-KR" sz="1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Office 365 내부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7237412" y="1667673"/>
            <a:ext cx="1906588" cy="3077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ko-KR" sz="1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아카이브로 이동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3505200" y="2023799"/>
            <a:ext cx="1877684" cy="307777"/>
          </a:xfrm>
          <a:prstGeom prst="rect">
            <a:avLst/>
          </a:prstGeom>
          <a:solidFill>
            <a:srgbClr val="005F4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ko-KR" sz="1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Office 365 내부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4828101" y="2023797"/>
            <a:ext cx="4307305" cy="307777"/>
          </a:xfrm>
          <a:prstGeom prst="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ko-KR" sz="1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영구적으로 삭제됨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3505200" y="2380000"/>
            <a:ext cx="1877684" cy="307777"/>
          </a:xfrm>
          <a:prstGeom prst="rect">
            <a:avLst/>
          </a:prstGeom>
          <a:solidFill>
            <a:srgbClr val="005F4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ko-KR" sz="1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Office 365 내부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4836695" y="2380000"/>
            <a:ext cx="4307305" cy="3077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ko-KR" sz="1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아카이브로 이동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-127733" y="2775251"/>
            <a:ext cx="3494936" cy="2616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sz="1100" dirty="0">
                <a:solidFill>
                  <a:schemeClr val="bg1"/>
                </a:solidFill>
                <a:latin typeface="Tahoma"/>
              </a:rPr>
              <a:t>삭제된 SharePoint Online 사이트와 항목</a:t>
            </a:r>
            <a:endParaRPr kumimoji="0" lang="ko-KR" sz="11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3505200" y="2744147"/>
            <a:ext cx="1331496" cy="307777"/>
          </a:xfrm>
          <a:prstGeom prst="rect">
            <a:avLst/>
          </a:prstGeom>
          <a:solidFill>
            <a:srgbClr val="005F4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ko-KR" sz="9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1단계 휴지통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5598695" y="2743425"/>
            <a:ext cx="3545305" cy="307777"/>
          </a:xfrm>
          <a:prstGeom prst="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ko-KR" sz="1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영구적으로 삭제됨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573206" y="3840780"/>
            <a:ext cx="7965743" cy="667527"/>
          </a:xfrm>
          <a:prstGeom prst="rect">
            <a:avLst/>
          </a:prstGeom>
          <a:noFill/>
          <a:ln>
            <a:solidFill>
              <a:srgbClr val="93EB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 defTabSz="914099" fontAlgn="base">
              <a:spcBef>
                <a:spcPct val="0"/>
              </a:spcBef>
              <a:spcAft>
                <a:spcPct val="0"/>
              </a:spcAft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ko-KR" sz="1100" dirty="0">
                <a:solidFill>
                  <a:schemeClr val="bg1"/>
                </a:solidFill>
                <a:latin typeface="Arial" panose="020B0604020202020204" pitchFamily="34" charset="0"/>
              </a:rPr>
              <a:t>Office 365 백업 및 보존 정책은 </a:t>
            </a:r>
            <a:r>
              <a:rPr lang="ko-KR" sz="1100" b="1" dirty="0">
                <a:solidFill>
                  <a:schemeClr val="bg1"/>
                </a:solidFill>
                <a:latin typeface="Arial" panose="020B0604020202020204" pitchFamily="34" charset="0"/>
              </a:rPr>
              <a:t>제한된 방법으로만 데이터 손실을 방지</a:t>
            </a:r>
            <a:r>
              <a:rPr lang="ko-KR" sz="1100" dirty="0">
                <a:solidFill>
                  <a:schemeClr val="bg1"/>
                </a:solidFill>
                <a:latin typeface="Arial" panose="020B0604020202020204" pitchFamily="34" charset="0"/>
              </a:rPr>
              <a:t>하며 완전한 백업 솔루션으로 의도된 것이 아닙니다. </a:t>
            </a:r>
          </a:p>
          <a:p>
            <a:pPr marL="171450" indent="-171450" defTabSz="914099" fontAlgn="base">
              <a:spcBef>
                <a:spcPct val="0"/>
              </a:spcBef>
              <a:spcAft>
                <a:spcPct val="0"/>
              </a:spcAft>
              <a:buClr>
                <a:srgbClr val="93EB20"/>
              </a:buClr>
              <a:buFont typeface="Wingdings" panose="05000000000000000000" pitchFamily="2" charset="2"/>
              <a:buChar char="ü"/>
            </a:pPr>
            <a:endParaRPr lang="ko-KR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defTabSz="914099" fontAlgn="base">
              <a:spcBef>
                <a:spcPct val="0"/>
              </a:spcBef>
              <a:spcAft>
                <a:spcPct val="0"/>
              </a:spcAft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ko-KR" sz="1100" dirty="0">
                <a:solidFill>
                  <a:schemeClr val="bg1"/>
                </a:solidFill>
                <a:latin typeface="Arial" panose="020B0604020202020204" pitchFamily="34" charset="0"/>
              </a:rPr>
              <a:t>보존 정책은 항상 진화하고 있으며 </a:t>
            </a:r>
            <a:r>
              <a:rPr lang="ko-KR" sz="1100" b="1" dirty="0">
                <a:solidFill>
                  <a:schemeClr val="bg1"/>
                </a:solidFill>
                <a:latin typeface="Arial" panose="020B0604020202020204" pitchFamily="34" charset="0"/>
              </a:rPr>
              <a:t>관리와 모니터링이 아주 복잡한 경향</a:t>
            </a:r>
            <a:r>
              <a:rPr lang="ko-KR" sz="1100" dirty="0">
                <a:solidFill>
                  <a:schemeClr val="bg1"/>
                </a:solidFill>
                <a:latin typeface="Arial" panose="020B0604020202020204" pitchFamily="34" charset="0"/>
              </a:rPr>
              <a:t>이 있습니다. 관리자는 보호를 받는다고 믿는 경우가 많지만 이미 특정 항목은 손실된 후입니다.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-127733" y="3128530"/>
            <a:ext cx="3494936" cy="2616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sz="1100" dirty="0">
                <a:solidFill>
                  <a:schemeClr val="bg1"/>
                </a:solidFill>
                <a:latin typeface="Tahoma"/>
              </a:rPr>
              <a:t>삭제된 OneDrive for Business 파일</a:t>
            </a:r>
            <a:endParaRPr kumimoji="0" lang="ko-KR" sz="11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5596160" y="3102288"/>
            <a:ext cx="3547840" cy="307777"/>
          </a:xfrm>
          <a:prstGeom prst="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ko-KR" sz="1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영구적으로 삭제됨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85D1D26-73F3-4471-94E4-F8E595BF6D43}"/>
              </a:ext>
            </a:extLst>
          </p:cNvPr>
          <p:cNvSpPr/>
          <p:nvPr/>
        </p:nvSpPr>
        <p:spPr bwMode="auto">
          <a:xfrm>
            <a:off x="5528058" y="1474477"/>
            <a:ext cx="142875" cy="142875"/>
          </a:xfrm>
          <a:prstGeom prst="ellipse">
            <a:avLst/>
          </a:prstGeom>
          <a:solidFill>
            <a:srgbClr val="00B336"/>
          </a:solidFill>
          <a:ln w="2857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z="1100" spc="0" dirty="0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38615E6-E400-46A6-8B83-FFE2F2CA530F}"/>
              </a:ext>
            </a:extLst>
          </p:cNvPr>
          <p:cNvSpPr txBox="1"/>
          <p:nvPr/>
        </p:nvSpPr>
        <p:spPr>
          <a:xfrm>
            <a:off x="5377194" y="1192476"/>
            <a:ext cx="444600" cy="261610"/>
          </a:xfrm>
          <a:prstGeom prst="rect">
            <a:avLst/>
          </a:prstGeom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lang="ko-KR" sz="1100" b="1" dirty="0">
                <a:solidFill>
                  <a:srgbClr val="00E296"/>
                </a:solidFill>
              </a:rPr>
              <a:t>3개월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51E2C7E-0F90-4FE7-817D-D918A1B6D88F}"/>
              </a:ext>
            </a:extLst>
          </p:cNvPr>
          <p:cNvSpPr/>
          <p:nvPr/>
        </p:nvSpPr>
        <p:spPr bwMode="auto">
          <a:xfrm>
            <a:off x="4836695" y="2744147"/>
            <a:ext cx="759465" cy="3077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ko-KR" sz="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2단계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8C0829E-484A-40EF-9E81-6E5E15CB99FF}"/>
              </a:ext>
            </a:extLst>
          </p:cNvPr>
          <p:cNvSpPr/>
          <p:nvPr/>
        </p:nvSpPr>
        <p:spPr bwMode="auto">
          <a:xfrm>
            <a:off x="3505200" y="3103010"/>
            <a:ext cx="1331496" cy="307777"/>
          </a:xfrm>
          <a:prstGeom prst="rect">
            <a:avLst/>
          </a:prstGeom>
          <a:solidFill>
            <a:srgbClr val="005F4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ko-KR" sz="9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1단계 휴지통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6BC8F5B-D6A2-4042-85DB-1AB1195977DA}"/>
              </a:ext>
            </a:extLst>
          </p:cNvPr>
          <p:cNvSpPr/>
          <p:nvPr/>
        </p:nvSpPr>
        <p:spPr bwMode="auto">
          <a:xfrm>
            <a:off x="4836695" y="3103010"/>
            <a:ext cx="759465" cy="3077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ko-KR" sz="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2단계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43147B-BF5C-4787-8650-65BAA3A3B608}"/>
              </a:ext>
            </a:extLst>
          </p:cNvPr>
          <p:cNvSpPr txBox="1"/>
          <p:nvPr/>
        </p:nvSpPr>
        <p:spPr>
          <a:xfrm>
            <a:off x="-127733" y="3497496"/>
            <a:ext cx="3494936" cy="2616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sz="1100" dirty="0">
                <a:solidFill>
                  <a:schemeClr val="bg1"/>
                </a:solidFill>
                <a:latin typeface="Tahoma"/>
              </a:rPr>
              <a:t>직원 퇴사</a:t>
            </a:r>
            <a:endParaRPr kumimoji="0" lang="ko-KR" sz="11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C832382-F00C-463A-BA6B-E30458F6EFDB}"/>
              </a:ext>
            </a:extLst>
          </p:cNvPr>
          <p:cNvSpPr/>
          <p:nvPr/>
        </p:nvSpPr>
        <p:spPr bwMode="auto">
          <a:xfrm>
            <a:off x="3505200" y="3471976"/>
            <a:ext cx="1331495" cy="307778"/>
          </a:xfrm>
          <a:prstGeom prst="rect">
            <a:avLst/>
          </a:prstGeom>
          <a:solidFill>
            <a:srgbClr val="005F4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ko-KR" sz="1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Office 365 내부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8AF15DF-52EF-49EA-B115-F9454AE06E10}"/>
              </a:ext>
            </a:extLst>
          </p:cNvPr>
          <p:cNvSpPr/>
          <p:nvPr/>
        </p:nvSpPr>
        <p:spPr bwMode="auto">
          <a:xfrm>
            <a:off x="4836695" y="3474169"/>
            <a:ext cx="4307305" cy="304863"/>
          </a:xfrm>
          <a:prstGeom prst="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ko-KR" sz="1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영구적으로 삭제됨</a:t>
            </a:r>
          </a:p>
        </p:txBody>
      </p:sp>
      <p:sp>
        <p:nvSpPr>
          <p:cNvPr id="42" name="Content Placeholder 1">
            <a:extLst>
              <a:ext uri="{FF2B5EF4-FFF2-40B4-BE49-F238E27FC236}">
                <a16:creationId xmlns:a16="http://schemas.microsoft.com/office/drawing/2014/main" id="{FD47961B-C716-43A4-AF66-B9B79FE9349F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정확히 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Microsoft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에서는 무엇을 백업하는가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9735249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53998"/>
          </a:xfrm>
        </p:spPr>
        <p:txBody>
          <a:bodyPr/>
          <a:lstStyle/>
          <a:p>
            <a:r>
              <a:rPr lang="ko-KR" dirty="0"/>
              <a:t>보존 정책:</a:t>
            </a:r>
            <a:endParaRPr lang="ko-KR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165565" y="1690756"/>
            <a:ext cx="3201639" cy="2616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sz="1100" dirty="0">
                <a:solidFill>
                  <a:schemeClr val="bg1"/>
                </a:solidFill>
                <a:latin typeface="Tahoma"/>
              </a:rPr>
              <a:t>받은 편지함 또는 폴더 데이터</a:t>
            </a:r>
            <a:endParaRPr kumimoji="0" lang="ko-KR" sz="11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5564" y="2046881"/>
            <a:ext cx="3201639" cy="2616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sz="1100" dirty="0">
                <a:solidFill>
                  <a:schemeClr val="bg1"/>
                </a:solidFill>
                <a:latin typeface="Tahoma"/>
              </a:rPr>
              <a:t>삭제된 항목(휴지통)</a:t>
            </a:r>
            <a:endParaRPr kumimoji="0" lang="ko-KR" sz="11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127733" y="2410156"/>
            <a:ext cx="3494936" cy="2616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sz="1100" dirty="0">
                <a:solidFill>
                  <a:schemeClr val="bg1"/>
                </a:solidFill>
                <a:latin typeface="Tahoma"/>
              </a:rPr>
              <a:t>자동 보관된 데이터(1개월로 설정)</a:t>
            </a:r>
            <a:endParaRPr kumimoji="0" lang="ko-KR" sz="11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505200" y="1536545"/>
            <a:ext cx="5509918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 bwMode="auto">
          <a:xfrm>
            <a:off x="3838421" y="1471231"/>
            <a:ext cx="142875" cy="142875"/>
          </a:xfrm>
          <a:prstGeom prst="ellipse">
            <a:avLst/>
          </a:prstGeom>
          <a:solidFill>
            <a:srgbClr val="00B336"/>
          </a:solidFill>
          <a:ln w="2857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z="1100" spc="0" dirty="0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765750" y="1471231"/>
            <a:ext cx="142875" cy="142875"/>
          </a:xfrm>
          <a:prstGeom prst="ellipse">
            <a:avLst/>
          </a:prstGeom>
          <a:solidFill>
            <a:srgbClr val="00B336"/>
          </a:solidFill>
          <a:ln w="2857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z="1100" spc="0" dirty="0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6282207" y="1471231"/>
            <a:ext cx="142875" cy="142875"/>
          </a:xfrm>
          <a:prstGeom prst="ellipse">
            <a:avLst/>
          </a:prstGeom>
          <a:solidFill>
            <a:srgbClr val="00B336"/>
          </a:solidFill>
          <a:ln w="2857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z="1100" spc="0" dirty="0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7159867" y="1471231"/>
            <a:ext cx="142875" cy="142875"/>
          </a:xfrm>
          <a:prstGeom prst="ellipse">
            <a:avLst/>
          </a:prstGeom>
          <a:solidFill>
            <a:srgbClr val="00B336"/>
          </a:solidFill>
          <a:ln w="2857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z="1100" spc="0" dirty="0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7972785" y="1475705"/>
            <a:ext cx="142875" cy="142875"/>
          </a:xfrm>
          <a:prstGeom prst="ellipse">
            <a:avLst/>
          </a:prstGeom>
          <a:solidFill>
            <a:srgbClr val="00B336"/>
          </a:solidFill>
          <a:ln w="2857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z="1100" spc="0" dirty="0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62394" y="1189230"/>
            <a:ext cx="303536" cy="261610"/>
          </a:xfrm>
          <a:prstGeom prst="rect">
            <a:avLst/>
          </a:prstGeom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lang="ko-KR" sz="1100" b="1" dirty="0">
                <a:solidFill>
                  <a:srgbClr val="00E296"/>
                </a:solidFill>
              </a:rPr>
              <a:t>1주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14886" y="1189230"/>
            <a:ext cx="444600" cy="261610"/>
          </a:xfrm>
          <a:prstGeom prst="rect">
            <a:avLst/>
          </a:prstGeom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lang="ko-KR" sz="1100" b="1" dirty="0">
                <a:solidFill>
                  <a:srgbClr val="00E296"/>
                </a:solidFill>
              </a:rPr>
              <a:t>1개월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13298" y="1189230"/>
            <a:ext cx="303536" cy="261610"/>
          </a:xfrm>
          <a:prstGeom prst="rect">
            <a:avLst/>
          </a:prstGeom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lang="ko-KR" sz="1100" b="1" dirty="0">
                <a:solidFill>
                  <a:srgbClr val="00E296"/>
                </a:solidFill>
              </a:rPr>
              <a:t>1년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079537" y="1189230"/>
            <a:ext cx="303536" cy="261610"/>
          </a:xfrm>
          <a:prstGeom prst="rect">
            <a:avLst/>
          </a:prstGeom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lang="ko-KR" sz="1100" b="1" dirty="0">
                <a:solidFill>
                  <a:srgbClr val="00E296"/>
                </a:solidFill>
              </a:rPr>
              <a:t>2년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892454" y="1189230"/>
            <a:ext cx="303536" cy="261610"/>
          </a:xfrm>
          <a:prstGeom prst="rect">
            <a:avLst/>
          </a:prstGeom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lang="ko-KR" sz="1100" b="1" dirty="0">
                <a:solidFill>
                  <a:srgbClr val="00E296"/>
                </a:solidFill>
              </a:rPr>
              <a:t>5년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3505200" y="1667673"/>
            <a:ext cx="3732212" cy="307777"/>
          </a:xfrm>
          <a:prstGeom prst="rect">
            <a:avLst/>
          </a:prstGeom>
          <a:solidFill>
            <a:srgbClr val="005F4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ko-KR" sz="1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Office 365 내부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7237412" y="1667673"/>
            <a:ext cx="1906588" cy="3077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ko-KR" sz="1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아카이브로 이동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3505200" y="2023799"/>
            <a:ext cx="1877684" cy="307777"/>
          </a:xfrm>
          <a:prstGeom prst="rect">
            <a:avLst/>
          </a:prstGeom>
          <a:solidFill>
            <a:srgbClr val="005F4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ko-KR" sz="1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Office 365 내부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4828101" y="2023797"/>
            <a:ext cx="4307305" cy="307777"/>
          </a:xfrm>
          <a:prstGeom prst="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ko-KR" sz="1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영구적으로 삭제됨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3505200" y="2380000"/>
            <a:ext cx="1877684" cy="307777"/>
          </a:xfrm>
          <a:prstGeom prst="rect">
            <a:avLst/>
          </a:prstGeom>
          <a:solidFill>
            <a:srgbClr val="005F4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ko-KR" sz="1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Office 365 내부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4836695" y="2380000"/>
            <a:ext cx="4307305" cy="3077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ko-KR" sz="1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아카이브로 이동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-127733" y="2775251"/>
            <a:ext cx="3494936" cy="2616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sz="1100" dirty="0">
                <a:solidFill>
                  <a:schemeClr val="bg1"/>
                </a:solidFill>
                <a:latin typeface="Tahoma"/>
              </a:rPr>
              <a:t>삭제된 SharePoint Online 사이트와 항목</a:t>
            </a:r>
            <a:endParaRPr kumimoji="0" lang="ko-KR" sz="11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3505200" y="2744147"/>
            <a:ext cx="1331496" cy="307777"/>
          </a:xfrm>
          <a:prstGeom prst="rect">
            <a:avLst/>
          </a:prstGeom>
          <a:solidFill>
            <a:srgbClr val="005F4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ko-KR" sz="9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1단계 휴지통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5598695" y="2743425"/>
            <a:ext cx="3545305" cy="307777"/>
          </a:xfrm>
          <a:prstGeom prst="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ko-KR" sz="1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영구적으로 삭제됨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-127733" y="3128530"/>
            <a:ext cx="3494936" cy="2616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sz="1100" dirty="0">
                <a:solidFill>
                  <a:schemeClr val="bg1"/>
                </a:solidFill>
                <a:latin typeface="Tahoma"/>
              </a:rPr>
              <a:t>삭제된 OneDrive for Business 파일</a:t>
            </a:r>
            <a:endParaRPr kumimoji="0" lang="ko-KR" sz="11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5596160" y="3102288"/>
            <a:ext cx="3547840" cy="307777"/>
          </a:xfrm>
          <a:prstGeom prst="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ko-KR" sz="1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영구적으로 삭제됨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85D1D26-73F3-4471-94E4-F8E595BF6D43}"/>
              </a:ext>
            </a:extLst>
          </p:cNvPr>
          <p:cNvSpPr/>
          <p:nvPr/>
        </p:nvSpPr>
        <p:spPr bwMode="auto">
          <a:xfrm>
            <a:off x="5528058" y="1474477"/>
            <a:ext cx="142875" cy="142875"/>
          </a:xfrm>
          <a:prstGeom prst="ellipse">
            <a:avLst/>
          </a:prstGeom>
          <a:solidFill>
            <a:srgbClr val="00B336"/>
          </a:solidFill>
          <a:ln w="2857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z="1100" spc="0" dirty="0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38615E6-E400-46A6-8B83-FFE2F2CA530F}"/>
              </a:ext>
            </a:extLst>
          </p:cNvPr>
          <p:cNvSpPr txBox="1"/>
          <p:nvPr/>
        </p:nvSpPr>
        <p:spPr>
          <a:xfrm>
            <a:off x="5377194" y="1192476"/>
            <a:ext cx="444600" cy="261610"/>
          </a:xfrm>
          <a:prstGeom prst="rect">
            <a:avLst/>
          </a:prstGeom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lang="ko-KR" sz="1100" b="1" dirty="0">
                <a:solidFill>
                  <a:srgbClr val="00E296"/>
                </a:solidFill>
              </a:rPr>
              <a:t>3개월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51E2C7E-0F90-4FE7-817D-D918A1B6D88F}"/>
              </a:ext>
            </a:extLst>
          </p:cNvPr>
          <p:cNvSpPr/>
          <p:nvPr/>
        </p:nvSpPr>
        <p:spPr bwMode="auto">
          <a:xfrm>
            <a:off x="4836695" y="2744147"/>
            <a:ext cx="759465" cy="3077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ko-KR" sz="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2단계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8C0829E-484A-40EF-9E81-6E5E15CB99FF}"/>
              </a:ext>
            </a:extLst>
          </p:cNvPr>
          <p:cNvSpPr/>
          <p:nvPr/>
        </p:nvSpPr>
        <p:spPr bwMode="auto">
          <a:xfrm>
            <a:off x="3505200" y="3103010"/>
            <a:ext cx="1331496" cy="307777"/>
          </a:xfrm>
          <a:prstGeom prst="rect">
            <a:avLst/>
          </a:prstGeom>
          <a:solidFill>
            <a:srgbClr val="005F4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ko-KR" sz="9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1단계 휴지통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6BC8F5B-D6A2-4042-85DB-1AB1195977DA}"/>
              </a:ext>
            </a:extLst>
          </p:cNvPr>
          <p:cNvSpPr/>
          <p:nvPr/>
        </p:nvSpPr>
        <p:spPr bwMode="auto">
          <a:xfrm>
            <a:off x="4836695" y="3103010"/>
            <a:ext cx="759465" cy="30777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ko-KR" sz="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2단계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43147B-BF5C-4787-8650-65BAA3A3B608}"/>
              </a:ext>
            </a:extLst>
          </p:cNvPr>
          <p:cNvSpPr txBox="1"/>
          <p:nvPr/>
        </p:nvSpPr>
        <p:spPr>
          <a:xfrm>
            <a:off x="-127733" y="3497496"/>
            <a:ext cx="3494936" cy="2616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sz="1100" dirty="0">
                <a:solidFill>
                  <a:schemeClr val="bg1"/>
                </a:solidFill>
                <a:latin typeface="Tahoma"/>
              </a:rPr>
              <a:t>직원 퇴사</a:t>
            </a:r>
            <a:endParaRPr kumimoji="0" lang="ko-KR" sz="11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C832382-F00C-463A-BA6B-E30458F6EFDB}"/>
              </a:ext>
            </a:extLst>
          </p:cNvPr>
          <p:cNvSpPr/>
          <p:nvPr/>
        </p:nvSpPr>
        <p:spPr bwMode="auto">
          <a:xfrm>
            <a:off x="3505200" y="3471976"/>
            <a:ext cx="1331495" cy="307778"/>
          </a:xfrm>
          <a:prstGeom prst="rect">
            <a:avLst/>
          </a:prstGeom>
          <a:solidFill>
            <a:srgbClr val="005F4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ko-KR" sz="1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Office 365 내부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8AF15DF-52EF-49EA-B115-F9454AE06E10}"/>
              </a:ext>
            </a:extLst>
          </p:cNvPr>
          <p:cNvSpPr/>
          <p:nvPr/>
        </p:nvSpPr>
        <p:spPr bwMode="auto">
          <a:xfrm>
            <a:off x="4836695" y="3474169"/>
            <a:ext cx="4307305" cy="304863"/>
          </a:xfrm>
          <a:prstGeom prst="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ko-KR" sz="1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영구적으로 삭제됨</a:t>
            </a:r>
          </a:p>
        </p:txBody>
      </p:sp>
      <p:sp>
        <p:nvSpPr>
          <p:cNvPr id="42" name="Content Placeholder 1">
            <a:extLst>
              <a:ext uri="{FF2B5EF4-FFF2-40B4-BE49-F238E27FC236}">
                <a16:creationId xmlns:a16="http://schemas.microsoft.com/office/drawing/2014/main" id="{FD47961B-C716-43A4-AF66-B9B79FE9349F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정확히 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Microsoft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에서는 무엇을 백업하는가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sp>
        <p:nvSpPr>
          <p:cNvPr id="48" name="Rectangle 3">
            <a:extLst>
              <a:ext uri="{FF2B5EF4-FFF2-40B4-BE49-F238E27FC236}">
                <a16:creationId xmlns:a16="http://schemas.microsoft.com/office/drawing/2014/main" id="{E588F406-158F-4C77-A6F7-31702BA4BFC6}"/>
              </a:ext>
            </a:extLst>
          </p:cNvPr>
          <p:cNvSpPr/>
          <p:nvPr/>
        </p:nvSpPr>
        <p:spPr bwMode="auto">
          <a:xfrm>
            <a:off x="1794294" y="3866462"/>
            <a:ext cx="4155450" cy="757926"/>
          </a:xfrm>
          <a:prstGeom prst="rect">
            <a:avLst/>
          </a:prstGeom>
          <a:noFill/>
          <a:ln w="28575">
            <a:solidFill>
              <a:srgbClr val="93EB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</a:rPr>
              <a:t>평균적으로  </a:t>
            </a:r>
            <a:r>
              <a:rPr kumimoji="0" 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</a:rPr>
              <a:t> </a:t>
            </a:r>
          </a:p>
          <a:p>
            <a:pPr marL="0" marR="0" lvl="0" indent="0" algn="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00E296"/>
                </a:solidFill>
                <a:effectLst/>
                <a:uLnTx/>
                <a:uFillTx/>
                <a:latin typeface="Arial" panose="020B0604020202020204" pitchFamily="34" charset="0"/>
              </a:rPr>
              <a:t>데이터 훼손에서 복원까지 </a:t>
            </a:r>
            <a:r>
              <a:rPr kumimoji="0" lang="ko-KR" sz="13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</a:rPr>
              <a:t>140일 이상</a:t>
            </a:r>
            <a:r>
              <a:rPr lang="ko-KR" dirty="0"/>
              <a:t> </a:t>
            </a:r>
          </a:p>
          <a:p>
            <a:pPr marL="0" marR="0" lvl="0" indent="0" algn="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sz="1200" dirty="0">
                <a:solidFill>
                  <a:schemeClr val="bg1"/>
                </a:solidFill>
                <a:latin typeface="Arial" panose="020B0604020202020204" pitchFamily="34" charset="0"/>
              </a:rPr>
              <a:t>시간이 소요되지만 기본 설정은 30~90일만 보호합니다. </a:t>
            </a:r>
            <a:r>
              <a:rPr lang="ko-KR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49" name="Straight Connector 5">
            <a:extLst>
              <a:ext uri="{FF2B5EF4-FFF2-40B4-BE49-F238E27FC236}">
                <a16:creationId xmlns:a16="http://schemas.microsoft.com/office/drawing/2014/main" id="{CF5D50AF-3FBD-460D-8796-C096D18C5BB0}"/>
              </a:ext>
            </a:extLst>
          </p:cNvPr>
          <p:cNvCxnSpPr>
            <a:cxnSpLocks/>
          </p:cNvCxnSpPr>
          <p:nvPr/>
        </p:nvCxnSpPr>
        <p:spPr>
          <a:xfrm>
            <a:off x="5949745" y="1536545"/>
            <a:ext cx="0" cy="3087843"/>
          </a:xfrm>
          <a:prstGeom prst="line">
            <a:avLst/>
          </a:prstGeom>
          <a:ln w="28575">
            <a:solidFill>
              <a:srgbClr val="93EB2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0" name="Oval 47">
            <a:extLst>
              <a:ext uri="{FF2B5EF4-FFF2-40B4-BE49-F238E27FC236}">
                <a16:creationId xmlns:a16="http://schemas.microsoft.com/office/drawing/2014/main" id="{C9B53054-82A7-4A43-953B-3C34B2254C7E}"/>
              </a:ext>
            </a:extLst>
          </p:cNvPr>
          <p:cNvSpPr/>
          <p:nvPr/>
        </p:nvSpPr>
        <p:spPr bwMode="auto">
          <a:xfrm>
            <a:off x="1583641" y="3561700"/>
            <a:ext cx="592341" cy="592341"/>
          </a:xfrm>
          <a:prstGeom prst="ellipse">
            <a:avLst/>
          </a:prstGeom>
          <a:solidFill>
            <a:srgbClr val="005F4B"/>
          </a:solidFill>
          <a:ln w="2857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9846231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53998"/>
          </a:xfrm>
        </p:spPr>
        <p:txBody>
          <a:bodyPr/>
          <a:lstStyle/>
          <a:p>
            <a:r>
              <a:rPr lang="ko-KR" dirty="0"/>
              <a:t>보존 정책:</a:t>
            </a:r>
            <a:endParaRPr lang="ko-KR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165565" y="1690756"/>
            <a:ext cx="3201639" cy="2616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sz="1100" dirty="0">
                <a:solidFill>
                  <a:schemeClr val="bg1"/>
                </a:solidFill>
                <a:latin typeface="Tahoma"/>
              </a:rPr>
              <a:t>받은 편지함 또는 폴더 데이터</a:t>
            </a:r>
            <a:endParaRPr kumimoji="0" lang="ko-KR" sz="11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5564" y="2046881"/>
            <a:ext cx="3201639" cy="2616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sz="1100" dirty="0">
                <a:solidFill>
                  <a:schemeClr val="bg1"/>
                </a:solidFill>
                <a:latin typeface="Tahoma"/>
              </a:rPr>
              <a:t>삭제된 항목(휴지통)</a:t>
            </a:r>
            <a:endParaRPr kumimoji="0" lang="ko-KR" sz="11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127733" y="2410156"/>
            <a:ext cx="3494936" cy="2616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sz="1100" dirty="0">
                <a:solidFill>
                  <a:schemeClr val="bg1"/>
                </a:solidFill>
                <a:latin typeface="Tahoma"/>
              </a:rPr>
              <a:t>자동 보관된 데이터(1개월로 설정)</a:t>
            </a:r>
            <a:endParaRPr kumimoji="0" lang="ko-KR" sz="11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505200" y="1536545"/>
            <a:ext cx="5509918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 bwMode="auto">
          <a:xfrm>
            <a:off x="3838421" y="1471231"/>
            <a:ext cx="142875" cy="142875"/>
          </a:xfrm>
          <a:prstGeom prst="ellipse">
            <a:avLst/>
          </a:prstGeom>
          <a:solidFill>
            <a:srgbClr val="00B336"/>
          </a:solidFill>
          <a:ln w="2857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z="1100" spc="0" dirty="0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765750" y="1471231"/>
            <a:ext cx="142875" cy="142875"/>
          </a:xfrm>
          <a:prstGeom prst="ellipse">
            <a:avLst/>
          </a:prstGeom>
          <a:solidFill>
            <a:srgbClr val="00B336"/>
          </a:solidFill>
          <a:ln w="2857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z="1100" spc="0" dirty="0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6282207" y="1471231"/>
            <a:ext cx="142875" cy="142875"/>
          </a:xfrm>
          <a:prstGeom prst="ellipse">
            <a:avLst/>
          </a:prstGeom>
          <a:solidFill>
            <a:srgbClr val="00B336"/>
          </a:solidFill>
          <a:ln w="2857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z="1100" spc="0" dirty="0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7159867" y="1471231"/>
            <a:ext cx="142875" cy="142875"/>
          </a:xfrm>
          <a:prstGeom prst="ellipse">
            <a:avLst/>
          </a:prstGeom>
          <a:solidFill>
            <a:srgbClr val="00B336"/>
          </a:solidFill>
          <a:ln w="2857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z="1100" spc="0" dirty="0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7972785" y="1475705"/>
            <a:ext cx="142875" cy="142875"/>
          </a:xfrm>
          <a:prstGeom prst="ellipse">
            <a:avLst/>
          </a:prstGeom>
          <a:solidFill>
            <a:srgbClr val="00B336"/>
          </a:solidFill>
          <a:ln w="2857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z="1100" spc="0" dirty="0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62394" y="1189230"/>
            <a:ext cx="303536" cy="261610"/>
          </a:xfrm>
          <a:prstGeom prst="rect">
            <a:avLst/>
          </a:prstGeom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lang="ko-KR" sz="1100" b="1" dirty="0">
                <a:solidFill>
                  <a:srgbClr val="00E296"/>
                </a:solidFill>
              </a:rPr>
              <a:t>1주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14886" y="1189230"/>
            <a:ext cx="444600" cy="261610"/>
          </a:xfrm>
          <a:prstGeom prst="rect">
            <a:avLst/>
          </a:prstGeom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lang="ko-KR" sz="1100" b="1" dirty="0">
                <a:solidFill>
                  <a:srgbClr val="00E296"/>
                </a:solidFill>
              </a:rPr>
              <a:t>1개월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13298" y="1189230"/>
            <a:ext cx="303536" cy="261610"/>
          </a:xfrm>
          <a:prstGeom prst="rect">
            <a:avLst/>
          </a:prstGeom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lang="ko-KR" sz="1100" b="1" dirty="0">
                <a:solidFill>
                  <a:srgbClr val="00E296"/>
                </a:solidFill>
              </a:rPr>
              <a:t>1년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079537" y="1189230"/>
            <a:ext cx="303536" cy="261610"/>
          </a:xfrm>
          <a:prstGeom prst="rect">
            <a:avLst/>
          </a:prstGeom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lang="ko-KR" sz="1100" b="1" dirty="0">
                <a:solidFill>
                  <a:srgbClr val="00E296"/>
                </a:solidFill>
              </a:rPr>
              <a:t>2년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892454" y="1189230"/>
            <a:ext cx="303536" cy="261610"/>
          </a:xfrm>
          <a:prstGeom prst="rect">
            <a:avLst/>
          </a:prstGeom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lang="ko-KR" sz="1100" b="1" dirty="0">
                <a:solidFill>
                  <a:srgbClr val="00E296"/>
                </a:solidFill>
              </a:rPr>
              <a:t>5년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3505200" y="1667673"/>
            <a:ext cx="5638800" cy="307777"/>
          </a:xfrm>
          <a:prstGeom prst="rect">
            <a:avLst/>
          </a:prstGeom>
          <a:solidFill>
            <a:srgbClr val="00E29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Veeam</a:t>
            </a:r>
            <a:r>
              <a:rPr lang="ko-KR" altLang="en-US" sz="1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으로 보호됨</a:t>
            </a:r>
            <a:endParaRPr lang="ko-KR" sz="11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-127733" y="2754149"/>
            <a:ext cx="3494936" cy="2616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sz="1100" dirty="0">
                <a:solidFill>
                  <a:schemeClr val="bg1"/>
                </a:solidFill>
                <a:latin typeface="Tahoma"/>
              </a:rPr>
              <a:t>삭제된 SharePoint Online 사이트와 항목</a:t>
            </a:r>
            <a:endParaRPr kumimoji="0" lang="ko-KR" sz="11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-127733" y="3107428"/>
            <a:ext cx="3494936" cy="2616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sz="1100" dirty="0">
                <a:solidFill>
                  <a:schemeClr val="bg1"/>
                </a:solidFill>
                <a:latin typeface="Tahoma"/>
              </a:rPr>
              <a:t>삭제된 OneDrive for Business 파일</a:t>
            </a:r>
            <a:endParaRPr kumimoji="0" lang="ko-KR" sz="11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85D1D26-73F3-4471-94E4-F8E595BF6D43}"/>
              </a:ext>
            </a:extLst>
          </p:cNvPr>
          <p:cNvSpPr/>
          <p:nvPr/>
        </p:nvSpPr>
        <p:spPr bwMode="auto">
          <a:xfrm>
            <a:off x="5528058" y="1474477"/>
            <a:ext cx="142875" cy="142875"/>
          </a:xfrm>
          <a:prstGeom prst="ellipse">
            <a:avLst/>
          </a:prstGeom>
          <a:solidFill>
            <a:srgbClr val="00B336"/>
          </a:solidFill>
          <a:ln w="2857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z="1100" spc="0" dirty="0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38615E6-E400-46A6-8B83-FFE2F2CA530F}"/>
              </a:ext>
            </a:extLst>
          </p:cNvPr>
          <p:cNvSpPr txBox="1"/>
          <p:nvPr/>
        </p:nvSpPr>
        <p:spPr>
          <a:xfrm>
            <a:off x="5377194" y="1192476"/>
            <a:ext cx="444600" cy="261610"/>
          </a:xfrm>
          <a:prstGeom prst="rect">
            <a:avLst/>
          </a:prstGeom>
        </p:spPr>
        <p:txBody>
          <a:bodyPr wrap="none" lIns="36000" rIns="36000" rtlCol="0" anchor="ctr">
            <a:spAutoFit/>
          </a:bodyPr>
          <a:lstStyle/>
          <a:p>
            <a:pPr algn="ctr"/>
            <a:r>
              <a:rPr lang="ko-KR" sz="1100" b="1" dirty="0">
                <a:solidFill>
                  <a:srgbClr val="00E296"/>
                </a:solidFill>
              </a:rPr>
              <a:t>3개월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43147B-BF5C-4787-8650-65BAA3A3B608}"/>
              </a:ext>
            </a:extLst>
          </p:cNvPr>
          <p:cNvSpPr txBox="1"/>
          <p:nvPr/>
        </p:nvSpPr>
        <p:spPr>
          <a:xfrm>
            <a:off x="-127733" y="3441224"/>
            <a:ext cx="3494936" cy="2616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sz="1100" dirty="0">
                <a:solidFill>
                  <a:schemeClr val="bg1"/>
                </a:solidFill>
                <a:latin typeface="Tahoma"/>
              </a:rPr>
              <a:t>직원 퇴사</a:t>
            </a:r>
            <a:endParaRPr kumimoji="0" lang="ko-KR" sz="11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</a:endParaRPr>
          </a:p>
        </p:txBody>
      </p:sp>
      <p:sp>
        <p:nvSpPr>
          <p:cNvPr id="42" name="Content Placeholder 1">
            <a:extLst>
              <a:ext uri="{FF2B5EF4-FFF2-40B4-BE49-F238E27FC236}">
                <a16:creationId xmlns:a16="http://schemas.microsoft.com/office/drawing/2014/main" id="{FD47961B-C716-43A4-AF66-B9B79FE9349F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정확히 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Microsoft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에서는 무엇을 백업하는가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sp>
        <p:nvSpPr>
          <p:cNvPr id="48" name="Rectangle 3">
            <a:extLst>
              <a:ext uri="{FF2B5EF4-FFF2-40B4-BE49-F238E27FC236}">
                <a16:creationId xmlns:a16="http://schemas.microsoft.com/office/drawing/2014/main" id="{E588F406-158F-4C77-A6F7-31702BA4BFC6}"/>
              </a:ext>
            </a:extLst>
          </p:cNvPr>
          <p:cNvSpPr/>
          <p:nvPr/>
        </p:nvSpPr>
        <p:spPr bwMode="auto">
          <a:xfrm>
            <a:off x="1646581" y="3807521"/>
            <a:ext cx="5844463" cy="816867"/>
          </a:xfrm>
          <a:prstGeom prst="rect">
            <a:avLst/>
          </a:prstGeom>
          <a:noFill/>
          <a:ln w="28575">
            <a:solidFill>
              <a:srgbClr val="93EB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09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200" dirty="0">
                <a:solidFill>
                  <a:srgbClr val="00E296"/>
                </a:solidFill>
                <a:latin typeface="Arial" panose="020B0604020202020204" pitchFamily="34" charset="0"/>
              </a:rPr>
              <a:t>Veeam Backup for Microsoft Office 365 </a:t>
            </a:r>
            <a:r>
              <a:rPr lang="ko-KR" alt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는 단지 간격을 메우는 것 이상입니다</a:t>
            </a:r>
            <a:r>
              <a:rPr lang="en-US" altLang="ko-KR" sz="1200" dirty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</a:p>
          <a:p>
            <a:pPr lvl="0" algn="ctr" defTabSz="91409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200" b="1" dirty="0">
                <a:solidFill>
                  <a:srgbClr val="93EB20"/>
                </a:solidFill>
                <a:latin typeface="Arial" panose="020B0604020202020204" pitchFamily="34" charset="0"/>
              </a:rPr>
              <a:t>모든 데이터에 액세스하고 제어</a:t>
            </a:r>
            <a:r>
              <a:rPr lang="en-US" altLang="ko-KR" sz="1200" dirty="0">
                <a:solidFill>
                  <a:schemeClr val="bg1"/>
                </a:solidFill>
                <a:latin typeface="Arial" panose="020B0604020202020204" pitchFamily="34" charset="0"/>
              </a:rPr>
              <a:t>: </a:t>
            </a:r>
          </a:p>
          <a:p>
            <a:pPr lvl="0" algn="ctr" defTabSz="91409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200" dirty="0">
                <a:solidFill>
                  <a:schemeClr val="bg1"/>
                </a:solidFill>
                <a:latin typeface="Arial" panose="020B0604020202020204" pitchFamily="34" charset="0"/>
              </a:rPr>
              <a:t>Exchange Online, SharePoint Online, OneDrive for Business </a:t>
            </a:r>
            <a:r>
              <a:rPr lang="ko-KR" alt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데이터 </a:t>
            </a:r>
          </a:p>
          <a:p>
            <a:pPr lvl="0" algn="ctr" defTabSz="91409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한 위치에 데이터를 저장하여 빠르고</a:t>
            </a:r>
            <a:r>
              <a:rPr lang="en-US" altLang="ko-KR" sz="1200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쉽고</a:t>
            </a:r>
            <a:r>
              <a:rPr lang="en-US" altLang="ko-KR" sz="1200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안정적으로 복원합니다</a:t>
            </a:r>
            <a:r>
              <a:rPr lang="en-US" altLang="ko-KR" sz="1200" dirty="0">
                <a:solidFill>
                  <a:schemeClr val="bg1"/>
                </a:solidFill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51" name="Rectangle 2">
            <a:extLst>
              <a:ext uri="{FF2B5EF4-FFF2-40B4-BE49-F238E27FC236}">
                <a16:creationId xmlns:a16="http://schemas.microsoft.com/office/drawing/2014/main" id="{8BFB34C9-025A-4D7F-A1A1-6D1A9D60E8C0}"/>
              </a:ext>
            </a:extLst>
          </p:cNvPr>
          <p:cNvSpPr/>
          <p:nvPr/>
        </p:nvSpPr>
        <p:spPr bwMode="auto">
          <a:xfrm>
            <a:off x="3505200" y="2024543"/>
            <a:ext cx="5638800" cy="307777"/>
          </a:xfrm>
          <a:prstGeom prst="rect">
            <a:avLst/>
          </a:prstGeom>
          <a:solidFill>
            <a:srgbClr val="00E29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Veeam</a:t>
            </a:r>
            <a:r>
              <a:rPr lang="ko-KR" altLang="en-US" sz="1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으로 보호됨</a:t>
            </a:r>
            <a:endParaRPr lang="ko-KR" sz="11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52" name="Rectangle 2">
            <a:extLst>
              <a:ext uri="{FF2B5EF4-FFF2-40B4-BE49-F238E27FC236}">
                <a16:creationId xmlns:a16="http://schemas.microsoft.com/office/drawing/2014/main" id="{ADDFBAD3-4EF6-493B-AA83-25DF53CFEBDD}"/>
              </a:ext>
            </a:extLst>
          </p:cNvPr>
          <p:cNvSpPr/>
          <p:nvPr/>
        </p:nvSpPr>
        <p:spPr bwMode="auto">
          <a:xfrm>
            <a:off x="3505200" y="2381413"/>
            <a:ext cx="5638800" cy="307777"/>
          </a:xfrm>
          <a:prstGeom prst="rect">
            <a:avLst/>
          </a:prstGeom>
          <a:solidFill>
            <a:srgbClr val="00E29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Veeam</a:t>
            </a:r>
            <a:r>
              <a:rPr lang="ko-KR" altLang="en-US" sz="1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으로 보호됨</a:t>
            </a:r>
            <a:endParaRPr lang="ko-KR" sz="11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53" name="Rectangle 2">
            <a:extLst>
              <a:ext uri="{FF2B5EF4-FFF2-40B4-BE49-F238E27FC236}">
                <a16:creationId xmlns:a16="http://schemas.microsoft.com/office/drawing/2014/main" id="{E6E94CE1-EC92-418D-819E-A2B4464822E3}"/>
              </a:ext>
            </a:extLst>
          </p:cNvPr>
          <p:cNvSpPr/>
          <p:nvPr/>
        </p:nvSpPr>
        <p:spPr bwMode="auto">
          <a:xfrm>
            <a:off x="3505200" y="2729084"/>
            <a:ext cx="5638800" cy="307777"/>
          </a:xfrm>
          <a:prstGeom prst="rect">
            <a:avLst/>
          </a:prstGeom>
          <a:solidFill>
            <a:srgbClr val="00E29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Veeam</a:t>
            </a:r>
            <a:r>
              <a:rPr lang="ko-KR" altLang="en-US" sz="1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으로 보호됨</a:t>
            </a:r>
            <a:endParaRPr lang="ko-KR" sz="11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54" name="Rectangle 2">
            <a:extLst>
              <a:ext uri="{FF2B5EF4-FFF2-40B4-BE49-F238E27FC236}">
                <a16:creationId xmlns:a16="http://schemas.microsoft.com/office/drawing/2014/main" id="{9E80054B-BC27-4A12-8F32-DD066598245C}"/>
              </a:ext>
            </a:extLst>
          </p:cNvPr>
          <p:cNvSpPr/>
          <p:nvPr/>
        </p:nvSpPr>
        <p:spPr bwMode="auto">
          <a:xfrm>
            <a:off x="3505200" y="3080466"/>
            <a:ext cx="5638800" cy="307777"/>
          </a:xfrm>
          <a:prstGeom prst="rect">
            <a:avLst/>
          </a:prstGeom>
          <a:solidFill>
            <a:srgbClr val="00E29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Veeam</a:t>
            </a:r>
            <a:r>
              <a:rPr lang="ko-KR" altLang="en-US" sz="1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으로 보호됨</a:t>
            </a:r>
            <a:endParaRPr lang="ko-KR" sz="11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55" name="Rectangle 2">
            <a:extLst>
              <a:ext uri="{FF2B5EF4-FFF2-40B4-BE49-F238E27FC236}">
                <a16:creationId xmlns:a16="http://schemas.microsoft.com/office/drawing/2014/main" id="{8B625675-F795-408C-A6EC-2E400356B8C6}"/>
              </a:ext>
            </a:extLst>
          </p:cNvPr>
          <p:cNvSpPr/>
          <p:nvPr/>
        </p:nvSpPr>
        <p:spPr bwMode="auto">
          <a:xfrm>
            <a:off x="3505200" y="3427558"/>
            <a:ext cx="5638800" cy="307777"/>
          </a:xfrm>
          <a:prstGeom prst="rect">
            <a:avLst/>
          </a:prstGeom>
          <a:solidFill>
            <a:srgbClr val="00E29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Veeam</a:t>
            </a:r>
            <a:r>
              <a:rPr lang="ko-KR" altLang="en-US" sz="11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으로 보호됨</a:t>
            </a:r>
            <a:endParaRPr lang="ko-KR" sz="11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708976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B17BE5-E8A3-411A-B3F2-DC18B33D12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/>
              <a:t>솔루션 개요</a:t>
            </a:r>
          </a:p>
        </p:txBody>
      </p:sp>
    </p:spTree>
    <p:extLst>
      <p:ext uri="{BB962C8B-B14F-4D97-AF65-F5344CB8AC3E}">
        <p14:creationId xmlns:p14="http://schemas.microsoft.com/office/powerpoint/2010/main" val="322441687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1FD805-36A0-40F6-A144-2C889B26B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590211"/>
            <a:ext cx="6001839" cy="2031325"/>
          </a:xfrm>
        </p:spPr>
        <p:txBody>
          <a:bodyPr anchor="ctr"/>
          <a:lstStyle/>
          <a:p>
            <a:r>
              <a:rPr lang="en-US" altLang="ko-KR" dirty="0"/>
              <a:t>O365</a:t>
            </a:r>
            <a:r>
              <a:rPr lang="ko-KR" altLang="en-US" dirty="0"/>
              <a:t> 데이터 보호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64889587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C353830-93CE-524B-99DC-A9CF4D8C4E03}"/>
              </a:ext>
            </a:extLst>
          </p:cNvPr>
          <p:cNvSpPr txBox="1"/>
          <p:nvPr/>
        </p:nvSpPr>
        <p:spPr>
          <a:xfrm>
            <a:off x="-56176" y="2063918"/>
            <a:ext cx="4413986" cy="1015663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3000" b="0" i="0" u="none" strike="noStrike" cap="none" normalizeH="0" baseline="0" noProof="0" dirty="0">
                <a:ln>
                  <a:noFill/>
                </a:ln>
                <a:solidFill>
                  <a:srgbClr val="93EB20"/>
                </a:solidFill>
                <a:uLnTx/>
                <a:uFillTx/>
                <a:latin typeface="Tahoma"/>
                <a:ea typeface="+mn-ea"/>
                <a:cs typeface="+mn-cs"/>
              </a:rPr>
              <a:t>Veeam </a:t>
            </a:r>
            <a:r>
              <a:rPr kumimoji="0" lang="ko-KR" sz="3000" b="0" i="0" u="none" strike="noStrike" cap="none" normalizeH="0" baseline="0" noProof="0" dirty="0" err="1">
                <a:ln>
                  <a:noFill/>
                </a:ln>
                <a:solidFill>
                  <a:srgbClr val="93EB20"/>
                </a:solidFill>
                <a:uLnTx/>
                <a:uFillTx/>
                <a:latin typeface="Tahoma"/>
                <a:ea typeface="+mn-ea"/>
                <a:cs typeface="+mn-cs"/>
              </a:rPr>
              <a:t>Backup</a:t>
            </a:r>
            <a:r>
              <a:rPr kumimoji="0" lang="ko-KR" sz="3000" b="0" i="0" u="none" strike="noStrike" cap="none" normalizeH="0" baseline="0" noProof="0" dirty="0">
                <a:ln>
                  <a:noFill/>
                </a:ln>
                <a:solidFill>
                  <a:srgbClr val="93EB20"/>
                </a:solidFill>
                <a:uLnTx/>
                <a:uFillTx/>
                <a:latin typeface="Tahoma"/>
                <a:ea typeface="+mn-ea"/>
                <a:cs typeface="+mn-cs"/>
              </a:rPr>
              <a:t> </a:t>
            </a:r>
          </a:p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3000" b="0" i="1" u="none" strike="noStrike" cap="none" normalizeH="0" baseline="0" noProof="0" dirty="0" err="1">
                <a:ln>
                  <a:noFill/>
                </a:ln>
                <a:solidFill>
                  <a:srgbClr val="93EB20"/>
                </a:solidFill>
                <a:uLnTx/>
                <a:uFillTx/>
                <a:latin typeface="Tahoma"/>
                <a:ea typeface="+mn-ea"/>
                <a:cs typeface="+mn-cs"/>
              </a:rPr>
              <a:t>for</a:t>
            </a:r>
            <a:r>
              <a:rPr kumimoji="0" lang="ko-KR" sz="3000" b="0" i="1" u="none" strike="noStrike" cap="none" normalizeH="0" baseline="0" noProof="0" dirty="0">
                <a:ln>
                  <a:noFill/>
                </a:ln>
                <a:solidFill>
                  <a:srgbClr val="93EB20"/>
                </a:solidFill>
                <a:uLnTx/>
                <a:uFillTx/>
                <a:latin typeface="Tahoma"/>
                <a:ea typeface="+mn-ea"/>
                <a:cs typeface="+mn-cs"/>
              </a:rPr>
              <a:t> Microsoft Office</a:t>
            </a:r>
            <a:r>
              <a:rPr lang="ko-KR" sz="3000" i="1" dirty="0">
                <a:solidFill>
                  <a:srgbClr val="93EB20"/>
                </a:solidFill>
                <a:latin typeface="Tahoma"/>
                <a:ea typeface="+mn-ea"/>
                <a:cs typeface="+mn-cs"/>
              </a:rPr>
              <a:t> 365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E4FAFD30-DAD7-644B-B72C-B1007E625C54}"/>
              </a:ext>
            </a:extLst>
          </p:cNvPr>
          <p:cNvSpPr txBox="1">
            <a:spLocks/>
          </p:cNvSpPr>
          <p:nvPr/>
        </p:nvSpPr>
        <p:spPr>
          <a:xfrm>
            <a:off x="4845665" y="1216562"/>
            <a:ext cx="4161655" cy="1694712"/>
          </a:xfrm>
          <a:prstGeom prst="rect">
            <a:avLst/>
          </a:prstGeom>
        </p:spPr>
        <p:txBody>
          <a:bodyPr anchor="t"/>
          <a:lstStyle>
            <a:lvl1pPr marL="0" indent="0" algn="l" defTabSz="686047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-266700" algn="l" defTabSz="68604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74" indent="-213207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89" indent="-167946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74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99" indent="-172710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629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652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76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700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sz="1200" dirty="0">
                <a:solidFill>
                  <a:schemeClr val="bg1"/>
                </a:solidFill>
              </a:rPr>
              <a:t>Microsoft Office 365가 있으면 직접 이메일, 파일, 콘텐츠 관리 인프라를 호스팅할 필요가 없지만, 비즈니스 크리티컬 데이터를 </a:t>
            </a:r>
            <a:r>
              <a:rPr lang="ko-KR" sz="1200" b="1" dirty="0">
                <a:solidFill>
                  <a:schemeClr val="bg1"/>
                </a:solidFill>
              </a:rPr>
              <a:t>백업할 필요성까지 없어지지는 않습니다</a:t>
            </a:r>
            <a:r>
              <a:rPr lang="ko-KR" sz="1200" dirty="0">
                <a:solidFill>
                  <a:schemeClr val="bg1"/>
                </a:solidFill>
              </a:rPr>
              <a:t>. </a:t>
            </a:r>
          </a:p>
          <a:p>
            <a:r>
              <a:rPr lang="ko-KR" sz="1400" dirty="0">
                <a:solidFill>
                  <a:srgbClr val="404040"/>
                </a:solidFill>
              </a:rPr>
              <a:t> </a:t>
            </a:r>
          </a:p>
          <a:p>
            <a:r>
              <a:rPr lang="ko-KR" sz="1400" dirty="0">
                <a:solidFill>
                  <a:srgbClr val="93EB20"/>
                </a:solidFill>
              </a:rPr>
              <a:t>Office 365에 저장한 데이터는 사용자의 소유이므로, 스스로 제어하고 보호할 책임이 있습니다.  </a:t>
            </a:r>
          </a:p>
          <a:p>
            <a:endParaRPr lang="en-US" sz="1200" dirty="0">
              <a:solidFill>
                <a:srgbClr val="404040"/>
              </a:solidFill>
            </a:endParaRPr>
          </a:p>
          <a:p>
            <a:r>
              <a:rPr lang="ko-KR" sz="1175" dirty="0">
                <a:solidFill>
                  <a:schemeClr val="bg1"/>
                </a:solidFill>
              </a:rPr>
              <a:t>Veeam </a:t>
            </a:r>
            <a:r>
              <a:rPr lang="ko-KR" sz="1175" dirty="0" err="1">
                <a:solidFill>
                  <a:schemeClr val="bg1"/>
                </a:solidFill>
              </a:rPr>
              <a:t>Backup</a:t>
            </a:r>
            <a:r>
              <a:rPr lang="ko-KR" sz="1175" dirty="0">
                <a:solidFill>
                  <a:schemeClr val="bg1"/>
                </a:solidFill>
              </a:rPr>
              <a:t> </a:t>
            </a:r>
            <a:r>
              <a:rPr lang="ko-KR" sz="1175" i="1" dirty="0" err="1">
                <a:solidFill>
                  <a:schemeClr val="bg1"/>
                </a:solidFill>
              </a:rPr>
              <a:t>for</a:t>
            </a:r>
            <a:r>
              <a:rPr lang="ko-KR" sz="1175" i="1" dirty="0">
                <a:solidFill>
                  <a:schemeClr val="bg1"/>
                </a:solidFill>
              </a:rPr>
              <a:t> Microsoft Office 365</a:t>
            </a:r>
            <a:r>
              <a:rPr lang="ko-KR" sz="1175" dirty="0">
                <a:solidFill>
                  <a:schemeClr val="bg1"/>
                </a:solidFill>
              </a:rPr>
              <a:t>는 </a:t>
            </a:r>
            <a:r>
              <a:rPr lang="ko-KR" sz="1175" b="1" dirty="0">
                <a:solidFill>
                  <a:schemeClr val="bg1"/>
                </a:solidFill>
              </a:rPr>
              <a:t>Microsoft</a:t>
            </a:r>
            <a:r>
              <a:rPr lang="ko-KR" sz="1175" dirty="0">
                <a:solidFill>
                  <a:schemeClr val="bg1"/>
                </a:solidFill>
              </a:rPr>
              <a:t> </a:t>
            </a:r>
            <a:r>
              <a:rPr lang="ko-KR" sz="1175" b="1" dirty="0">
                <a:solidFill>
                  <a:schemeClr val="bg1"/>
                </a:solidFill>
              </a:rPr>
              <a:t>Exchange </a:t>
            </a:r>
            <a:r>
              <a:rPr lang="ko-KR" sz="1175" b="1" dirty="0" err="1">
                <a:solidFill>
                  <a:schemeClr val="bg1"/>
                </a:solidFill>
              </a:rPr>
              <a:t>Online</a:t>
            </a:r>
            <a:r>
              <a:rPr lang="ko-KR" sz="1175" dirty="0">
                <a:solidFill>
                  <a:schemeClr val="bg1"/>
                </a:solidFill>
              </a:rPr>
              <a:t>, </a:t>
            </a:r>
            <a:r>
              <a:rPr lang="ko-KR" sz="1175" b="1" dirty="0">
                <a:solidFill>
                  <a:schemeClr val="bg1"/>
                </a:solidFill>
              </a:rPr>
              <a:t>SharePoint </a:t>
            </a:r>
            <a:r>
              <a:rPr lang="ko-KR" sz="1175" b="1" dirty="0" err="1">
                <a:solidFill>
                  <a:schemeClr val="bg1"/>
                </a:solidFill>
              </a:rPr>
              <a:t>Online</a:t>
            </a:r>
            <a:r>
              <a:rPr lang="ko-KR" sz="1175" dirty="0">
                <a:solidFill>
                  <a:schemeClr val="bg1"/>
                </a:solidFill>
              </a:rPr>
              <a:t>, </a:t>
            </a:r>
            <a:r>
              <a:rPr lang="ko-KR" sz="1175" b="1" dirty="0">
                <a:solidFill>
                  <a:schemeClr val="bg1"/>
                </a:solidFill>
              </a:rPr>
              <a:t>OneDrive </a:t>
            </a:r>
            <a:r>
              <a:rPr lang="ko-KR" sz="1175" b="1" dirty="0" err="1">
                <a:solidFill>
                  <a:schemeClr val="bg1"/>
                </a:solidFill>
              </a:rPr>
              <a:t>for</a:t>
            </a:r>
            <a:r>
              <a:rPr lang="ko-KR" sz="1175" b="1" dirty="0">
                <a:solidFill>
                  <a:schemeClr val="bg1"/>
                </a:solidFill>
              </a:rPr>
              <a:t> Business</a:t>
            </a:r>
            <a:r>
              <a:rPr lang="ko-KR" sz="1175" dirty="0">
                <a:solidFill>
                  <a:schemeClr val="bg1"/>
                </a:solidFill>
              </a:rPr>
              <a:t>, </a:t>
            </a:r>
            <a:r>
              <a:rPr lang="ko-KR" sz="1175" b="1" dirty="0">
                <a:solidFill>
                  <a:schemeClr val="bg1"/>
                </a:solidFill>
              </a:rPr>
              <a:t>Microsoft </a:t>
            </a:r>
            <a:r>
              <a:rPr lang="ko-KR" sz="1175" b="1" dirty="0" err="1">
                <a:solidFill>
                  <a:schemeClr val="bg1"/>
                </a:solidFill>
              </a:rPr>
              <a:t>Teams</a:t>
            </a:r>
            <a:r>
              <a:rPr lang="ko-KR" sz="1175" dirty="0" err="1">
                <a:solidFill>
                  <a:schemeClr val="bg1"/>
                </a:solidFill>
              </a:rPr>
              <a:t>를</a:t>
            </a:r>
            <a:r>
              <a:rPr lang="ko-KR" sz="1175" dirty="0">
                <a:solidFill>
                  <a:schemeClr val="bg1"/>
                </a:solidFill>
              </a:rPr>
              <a:t> 포함한 Office 365 데이터에 액세스하지 못하게 될 위험을 없앱니다. 이를 통해 데이터를 완전하게 제어하고,</a:t>
            </a:r>
            <a:r>
              <a:rPr lang="ko-KR" sz="1175" b="1" dirty="0">
                <a:solidFill>
                  <a:schemeClr val="bg1"/>
                </a:solidFill>
              </a:rPr>
              <a:t> </a:t>
            </a:r>
            <a:r>
              <a:rPr lang="ko-KR" sz="1175" dirty="0">
                <a:solidFill>
                  <a:schemeClr val="bg1"/>
                </a:solidFill>
              </a:rPr>
              <a:t>항상 보호 상태로 유지하며 액세스할 수 있습니다.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28DC5F-92B1-4431-8C90-945CF087DCF1}"/>
              </a:ext>
            </a:extLst>
          </p:cNvPr>
          <p:cNvCxnSpPr>
            <a:cxnSpLocks/>
          </p:cNvCxnSpPr>
          <p:nvPr/>
        </p:nvCxnSpPr>
        <p:spPr>
          <a:xfrm>
            <a:off x="4659816" y="1126566"/>
            <a:ext cx="0" cy="2843268"/>
          </a:xfrm>
          <a:prstGeom prst="line">
            <a:avLst/>
          </a:prstGeom>
          <a:ln w="12700">
            <a:solidFill>
              <a:srgbClr val="93EB20"/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45975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2404208" y="1808118"/>
            <a:ext cx="57587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800" i="0" u="none" strike="noStrike" cap="none" normalizeH="0" baseline="0" noProof="0" dirty="0">
                <a:ln>
                  <a:noFill/>
                </a:ln>
                <a:solidFill>
                  <a:srgbClr val="93EB20"/>
                </a:solidFill>
                <a:uLnTx/>
                <a:uFillTx/>
                <a:latin typeface="Tahoma"/>
                <a:ea typeface="+mn-ea"/>
                <a:cs typeface="+mn-cs"/>
              </a:rPr>
              <a:t>Office 365 데이터 보호</a:t>
            </a:r>
            <a:br>
              <a:rPr kumimoji="0" lang="ko-KR" sz="1400" b="1" i="0" u="none" strike="noStrike" cap="none" normalizeH="0" baseline="0" noProof="0" dirty="0">
                <a:ln>
                  <a:noFill/>
                </a:ln>
                <a:solidFill>
                  <a:srgbClr val="1AB13E"/>
                </a:solidFill>
                <a:uLnTx/>
                <a:uFillTx/>
                <a:latin typeface="Tahoma"/>
                <a:ea typeface="+mn-ea"/>
                <a:cs typeface="+mn-cs"/>
              </a:rPr>
            </a:br>
            <a:r>
              <a:rPr lang="ko-KR" sz="1400" dirty="0">
                <a:solidFill>
                  <a:schemeClr val="bg1"/>
                </a:solidFill>
                <a:latin typeface="Tahoma"/>
                <a:ea typeface="+mn-ea"/>
                <a:cs typeface="+mn-cs"/>
              </a:rPr>
              <a:t>실수로 삭제, 보안 위협, 보존 정책 허점으로부터 보호</a:t>
            </a:r>
          </a:p>
        </p:txBody>
      </p:sp>
      <p:sp>
        <p:nvSpPr>
          <p:cNvPr id="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dirty="0"/>
              <a:t>Office 365 백업 및 복원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404208" y="2863632"/>
            <a:ext cx="57587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sz="1800" dirty="0">
                <a:solidFill>
                  <a:srgbClr val="93EB20"/>
                </a:solidFill>
                <a:latin typeface="Tahoma"/>
                <a:ea typeface="+mn-ea"/>
                <a:cs typeface="+mn-cs"/>
              </a:rPr>
              <a:t>개별 Office 365 항목과 파일을 신속하게 복원</a:t>
            </a:r>
            <a:br>
              <a:rPr lang="ko-KR" sz="1400" b="1" dirty="0">
                <a:solidFill>
                  <a:srgbClr val="1AB13E"/>
                </a:solidFill>
                <a:latin typeface="Tahoma"/>
                <a:ea typeface="+mn-ea"/>
                <a:cs typeface="+mn-cs"/>
              </a:rPr>
            </a:br>
            <a:r>
              <a:rPr kumimoji="0" lang="ko-KR" sz="1400" b="0" i="0" u="none" strike="noStrike" cap="none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Tahoma"/>
                <a:ea typeface="+mn-ea"/>
                <a:cs typeface="+mn-cs"/>
              </a:rPr>
              <a:t>업계 최고의 복원 유연성 발휘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404207" y="3886680"/>
            <a:ext cx="57587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800" i="0" u="none" strike="noStrike" cap="none" normalizeH="0" baseline="0" noProof="0" dirty="0">
                <a:ln>
                  <a:noFill/>
                </a:ln>
                <a:solidFill>
                  <a:srgbClr val="93EB20"/>
                </a:solidFill>
                <a:uLnTx/>
                <a:uFillTx/>
                <a:latin typeface="Tahoma"/>
                <a:ea typeface="+mn-ea"/>
                <a:cs typeface="+mn-cs"/>
              </a:rPr>
              <a:t>법률 및 규정 요구 사항 준수</a:t>
            </a:r>
            <a:br>
              <a:rPr kumimoji="0" lang="ko-KR" sz="1400" b="1" i="0" u="none" strike="noStrike" cap="none" normalizeH="0" baseline="0" noProof="0" dirty="0">
                <a:ln>
                  <a:noFill/>
                </a:ln>
                <a:solidFill>
                  <a:srgbClr val="1AB13E"/>
                </a:solidFill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ko-KR" sz="1400" b="0" i="0" u="none" strike="noStrike" cap="none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Tahoma"/>
                <a:ea typeface="+mn-ea"/>
                <a:cs typeface="+mn-cs"/>
              </a:rPr>
              <a:t>Office</a:t>
            </a:r>
            <a:r>
              <a:rPr lang="ko-KR" sz="1400" dirty="0">
                <a:solidFill>
                  <a:schemeClr val="bg1"/>
                </a:solidFill>
                <a:latin typeface="Tahoma"/>
                <a:ea typeface="+mn-ea"/>
                <a:cs typeface="+mn-cs"/>
              </a:rPr>
              <a:t> 365 백업 데이터의 효율적인 eDiscovery 활용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03DC258-6AAB-406B-AFD2-19BC61D26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3597" y="2856055"/>
            <a:ext cx="592352" cy="59235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90A749EE-2B81-4455-9D2C-A5F041146B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82350" y="3886680"/>
            <a:ext cx="592352" cy="592352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17929F61-198A-4283-9899-FD9F78581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66106" y="1786837"/>
            <a:ext cx="627335" cy="627335"/>
          </a:xfrm>
          <a:prstGeom prst="rect">
            <a:avLst/>
          </a:prstGeom>
        </p:spPr>
      </p:pic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88C80077-805A-450A-98AD-39C5DCD95E6E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400" b="1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어떤 위치로든 안전하게 </a:t>
            </a:r>
            <a:r>
              <a:rPr lang="en-US" altLang="ko-KR" sz="1400" b="1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Office 365 </a:t>
            </a:r>
            <a:r>
              <a:rPr lang="ko-KR" altLang="en-US" sz="1400" b="1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백업</a:t>
            </a:r>
            <a:br>
              <a:rPr lang="ko-KR" altLang="en-US" sz="1400" b="1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온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프레미스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또는 비용 효율적인 클라우드 오브젝트 스토리지 포함</a:t>
            </a:r>
          </a:p>
        </p:txBody>
      </p:sp>
    </p:spTree>
    <p:extLst>
      <p:ext uri="{BB962C8B-B14F-4D97-AF65-F5344CB8AC3E}">
        <p14:creationId xmlns:p14="http://schemas.microsoft.com/office/powerpoint/2010/main" val="90511608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2">
            <a:extLst>
              <a:ext uri="{FF2B5EF4-FFF2-40B4-BE49-F238E27FC236}">
                <a16:creationId xmlns:a16="http://schemas.microsoft.com/office/drawing/2014/main" id="{7012826B-D1E2-4B90-815C-5284AFF2F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430887"/>
          </a:xfrm>
        </p:spPr>
        <p:txBody>
          <a:bodyPr/>
          <a:lstStyle/>
          <a:p>
            <a:r>
              <a:rPr lang="ko-KR" sz="2800" dirty="0"/>
              <a:t>9,300개 이상</a:t>
            </a:r>
            <a:r>
              <a:rPr lang="ko-KR" altLang="en-US" sz="2800" dirty="0"/>
              <a:t>의</a:t>
            </a:r>
            <a:r>
              <a:rPr lang="ko-KR" sz="2800" dirty="0"/>
              <a:t> 고객사가 </a:t>
            </a:r>
            <a:r>
              <a:rPr lang="ko-KR" altLang="en-US" sz="2800" dirty="0"/>
              <a:t>사용 중이며</a:t>
            </a:r>
            <a:r>
              <a:rPr lang="en-US" altLang="ko-KR" sz="2800" dirty="0"/>
              <a:t>, </a:t>
            </a:r>
            <a:r>
              <a:rPr lang="ko-KR" sz="2800" dirty="0"/>
              <a:t>꾸준히 증가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F9905D-2ED4-4F1B-8ED8-379AF68E60EB}"/>
              </a:ext>
            </a:extLst>
          </p:cNvPr>
          <p:cNvGrpSpPr/>
          <p:nvPr/>
        </p:nvGrpSpPr>
        <p:grpSpPr>
          <a:xfrm>
            <a:off x="317159" y="1065654"/>
            <a:ext cx="8509681" cy="3751105"/>
            <a:chOff x="360000" y="705893"/>
            <a:chExt cx="8509681" cy="4186147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CE75F88F-6B1E-4D7B-93E9-4BF18CED91ED}"/>
                </a:ext>
              </a:extLst>
            </p:cNvPr>
            <p:cNvSpPr/>
            <p:nvPr/>
          </p:nvSpPr>
          <p:spPr bwMode="auto">
            <a:xfrm>
              <a:off x="360000" y="875199"/>
              <a:ext cx="8509681" cy="4016841"/>
            </a:xfrm>
            <a:prstGeom prst="roundRect">
              <a:avLst>
                <a:gd name="adj" fmla="val 1764"/>
              </a:avLst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C544BAE-8D88-4BDF-8E26-89397247A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433" y="1094389"/>
              <a:ext cx="823602" cy="82360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D18DD51-EFB3-4D5A-9990-F6F40E9CB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06095" y="3106049"/>
              <a:ext cx="737508" cy="73750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C7D6AEF-E65B-4A38-91B1-C5CDE259C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84919" y="1984706"/>
              <a:ext cx="1475098" cy="7621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C41361B-7E11-4AC1-8A3E-DA8E41EFC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3855" y="2014303"/>
              <a:ext cx="890180" cy="89018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7FD0B99-F477-4521-AFAF-7A8F76060B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0212" y="3106221"/>
              <a:ext cx="1106622" cy="75423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DF594FE-2B62-4B68-A1F6-D8C7E5AD4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42651" y="3227802"/>
              <a:ext cx="1652395" cy="464244"/>
            </a:xfrm>
            <a:prstGeom prst="rect">
              <a:avLst/>
            </a:prstGeom>
          </p:spPr>
        </p:pic>
        <p:sp>
          <p:nvSpPr>
            <p:cNvPr id="14" name="AutoShape 4" descr="data:image/png;base64,iVBORw0KGgoAAAANSUhEUgAAAYkAAACACAMAAADJe2XzAAAArlBMVEX///8CH0cABz2PmKYAADsAADkAHUYAH0cABT7HzNMAADQAFEEAADcAG0UAADxYZH3e4ui4v8mcpLIAADKss78ADT4AEkAAF0LS2N4ADT8AFEL4+vsAAC/q7e8AHUjk5+qmrbl3gZO+xc1LWXNib4UnO10xRGOMlaRseYwQKlBAUW2AipofMlWYoK7P09pyfI8zSmkjNlcAACs/U3BPYHsvPlteaoAAACYFJ08YLVCufx9UAAAMHUlEQVR4nO1baXerug4lBEzCkIkQQjhknqe25/X0pf//jz1GSwZCkrNubrPe0v7WoBpZW5Jl2UgSgUAgEAgEAoFAIBAIBAKBQCAQCAQCgUAgEAgEAoFAIBAIBAKBQCAQCAQCgUAgEAgEAoFAIBAIBMLrIGh2p9Npvzu8U34y70fy886d8p1Ivt8M7pP2h91IvHv279Sm+Yg2fjMaPcSd2vwFJtM+R9lrhvB4jjXrbse2qaqKopr6r1X9FhvBdNHK5G1zf7o1f7/fjuXVUFxedm/Nonk42roZja6avy+z+Q3xIB091aY3qRY/Hy6/Yl1U1b7X7R6H/5G+I8SvbfH5Hz19aP5u8h8ns5bpjLVaBrdhr/oVL5kvbMUAcc2V7fcq605mpmqwTJwNTPlQ4Yv+6aLLFh+9Nnb0Ub0iMs5ftmpYSJvGr0Xzunh3ZTtWqrwmP48JqatwE2lmwTm6SmYQY5H9Fsx0h9VysMzVtdmc321EQ0aeebzmuf5Bd3LyTG6crk2gN1Kt/OhM9aZXxDtte1DQ3rUXV6L0vNZdkHsqE9LC4C/yCkGxz9TQzEyH7lgu2DWx7azMEf2Z7RZmHnNnt0sd/bxTSsbX1HWprYZrs3R0Zi5KRz+ZgxJpTRvpvTLxjekKck9loilDHmjlgmLeyB4NvtKfDnrBA7mxSiY/WbVKeYvgaCXzmhY9PIHhlSS0vuyWS4caX4qj+5/mNW00vZib/XZO/LlMSF/gJc6b+GgxSh8wM/FIf3l1KtG/v+epGI6KiQngKoUMVVdLXTyyAjMLa1GvPCDS0a1zTjz4I18Xr6lfOXF/0ciJPJmJIeRNJgtB0eR5yEkdZmlWTKVWkxdigup41wIofV+eitNVIiI7mLmo6FW5RUjFRUxo/qosM8Hwas4P23kins2E9ObxVzkzQZVMc01PnP0gEqExi4mWU4T/D3a53KGxnOmsgWCs7vVUFv+3aIiuuKAwK4Twy2AvOMbCyWtvCdozdYrFD6omijNmNZ7LxGQMQeGgoDjzEslLDDzXkebMUOXdx3FsYr/XFOy2n9gHmeuZnuuYDRdP0FgjY00E5qyBapryCBvLWGFpDb/YlRXt+HFRZDy8ekDabLAbhaWxs/v4HpkOGoSNkF+g9TMe3hzvdrvxc5mQNpA+PeTUy8yHNCUOieCCqnDD+ep3JkHQac6+UTHlIltNsVNZyvum2el0zvVFC9tbRsZaQnCGDrrb9ubdU5thi2DTfiEXt9T9aRhqMxnW31GCYzIsFUNEBPO0bbcThNrPt+MBaOm0ubi/dvHw6825Mwlx5w7+bxHsuImZy4NiyN1R2cQ/HIAwTVnAHIMZMrnKC/9AQyZ0Pvp8EvM1tjjkJ+yFxviUrv6TgwM2QVueuQ4vHRwhFP2pCw4zANPuoVofN7YQ+p0v0F5r8E0RdqPBrv9kBjh6Cn8rBMVb5nPMi/UIFMjyirh3mMLSaX1k9dMGhYojFLj+FzzSnGX2cxuS2eAPzhMoacFCtocfB+9CoTGsgWO1ModpQqhosrhNnMHqxPevOCS8/fO6TXn4H/y9zEpn1eGrR+rmdQgJJ1/wHVr8WVZr+iiXueucTyGj8ygcetxWOMdFT2AoTUmfnHU+gnXMb4PAMXhd/jniQ+CEmDzj2jAnXQiaEBJGXvmnog8vzoKC5yI2TjS5wLp+ybdF/G/+MNsDosqGjfILXYBWW7me/AarlVbYYUIMZUTPeDnB1MKWbwumvST+PPH4CAW3kDoQFBlLPCGEa82/FxER3iEoWGyGCc/yaW0HTlh0Kpzf2DjR/Avycqk8WOY9+WnBVVALTaYtN0yW+aHec/eF0TuwhqR7kCnXT2sVm5VLvmq76/gHlJzE0vb5QNGY2I17qHVMJE58n8O8YgsogISQuKj/Dcl6VJT3oZS3avFjqKXTdQljyHuCTI5/ONucZ2VanM6avzxdWNrcL6xjMdnMwY+MWJkOr1bY6B7z/ZP45KoybYLLqSwdwFzYat4sYMct68VMop17idPiBKKp8UZ7yLkUt5cJIGB+xSHXg4XJ6xe1gYB0k90dVIfu/lwQ7/JiLt3HN3nJ6xTj+ckAQ8SmrKuZC61SAVgmwvTUKADqJCPOH2iZ8Ool7+tCuZaUMt3sjTW15KzjwNOTGReaByiENSevi9yAVYi5EXMTA20yisp7qMqLLd+vVObJWMIapQWQW3ivB5Xv4VqSB3qYrIiwcIj77gznBqzxcVML/sHMd+4knOeT5NcewQu1ojrooR6lm7NcqT2SH8V+BKlYf/KuugQo08ubaeYTPLP4kJhvIFmywWmZXHaGNAHbJNUWMFE2eeSkMRPrq93wPMwo982Vis6igGTCJ17H6fceu/+DANuNLzwk7KxZGtzPRFyDzniIjQclPi75wITxGf3wGBOru5mI08u8srWIYf2JIvpnmfDRLrTkzFQvKH0FzBSZYF4ZEwFiIk4IDzJR3W5HUKLDuAeYiHsEP8uE1FMLeunciPdnp1p8qgT7NNYqy04dlJ3ifsdjTOzvjomYCaGxWgnr+AJMSOO8ow1QVwN5lSVX4vdEEnbtpeUH8tKk7H2MiSW0SzSvUptfERND1HC1nCpxdfcKTPRzJ3JwjUDCmdla1yuxiebSbOV8PgeYa8rUY0xAE0yrHaq1icLah76wuzhVyp9+fp2QCuugg034xr3QWt3REptAaWh9lzyH4kdrxCnwMSbgb029p86EmbmL29I/z0TTxgvbWMZa9GGrZt66ZBcBGg5MLm4ohpC80vbDDSZ4uCZMBKCpV7IlLwAVEO4dtv1xJvDlp/wU0dzvcit0EJi21TBQWzyNvGomujkmMNHjG7cpI8xRs/nttvjPMzFEJ9XMEGcI5YqmlF3TytljiFoI8iYn24edltZKIuxBJuqwhy+clpRo40Oy1LyykBblf54J1H7WGrneFxgj3CIU8o1/yN+YWUBDgsli+dQcoFOkdNVB3Y57mJi0wLRKsUs3beTIh8ZVzd0VXhB8jgWLvwATE17yWIXjoCOYz3JO4qo9X6vuQKQCNdprYw/fGe6P0NWErKn9IBPoLKfG1K14mjNsm1ZLpAIxV3M10ZH86cUxdtjkL8CEdMh6X0o+o0hdtM1m6r6fMeVPpnsztK01EqlAa0Fo8H0/sVYwXyho38LXkAezkzTBmzXvWO9kVAfzL9mI3ihOAN2HqFlKe55x53fq66i7YHwjm78CE0F6n9jaFQ8NhftLrnlZvG3q9cNyP1KTS0Y5KiYe3ti6rd1iO9u2jyq+oAkb8EeZkE5492M1vP0y3Fhstotd+gImRgU+V48uax3bs019M/tay+ndWkzFKzAhnZJKvXiCGR2rCZtw5g7CTak3gLvgOSr64m3JUN5xDOGaHnLch5mQFoPc6OFm20Ha5KKiqQtvtgwnkjfg8HB05FZ/CSb8eDmAyzIYzVvNZWsgZOBD9TXasKiC+0iPMxF8GOWjcnJEKnq3WmfGMXvzSzCRbKLU0s8JpO61O/UZBprA4LaaitYnrOOPMyF1viuvHNc09ktoPm7sGx1ZNTuNeQ0m/He35v650tCYj0ZVUxlcch3wg309ijThnvxfMCFN1mqVba3WVByld/Xjj1ifxjorQl6DCWlusuunt50rH/FEYOa+sN3tK8YVedcWlqK/YULyt+ZV2zLnUtjCNbXyD6JieX3J3e9FmJA+5Yprb369Vd7s15xW2YeGk0+77CzB0teiwf+KifDBrpwLzbCXJUtd8FbymV3MgzpC3vcqTJz/W/ndbXBomflv5zRLUWdX+j/zd9sRPpzQmKMf81F30o0Uv8uYsLOnek43v7czC8a1HHtRdlIYorPUVbeW+2rLNUUvqptcmR9lQqr6iDaCP12YZissGLUQzBrIpr3uVVxaPL81bMUJxVkkrZjqstj66S7aKRYljDbhafEEcL5t6OHwVjK+Iav2ZVNhwOC0tlV5YCXau45i6oucX/Q/q5R5Lfjz3vZ93AoJGa+Wp+7NE4vzdLseK2ZrtFr2Kr5+/lsMp7P/7BqqqYxWn5v+TesF3dNyFWqvti7v2949TX4CgUAgEAgEAoFAIBAIBAKBQCAQCAQCgUAgEAgEAoFAIBAIBAKBQCAQCAQCgUAgEAgEAoFAIBAIBML/O/4H5XPsScy69HoAAAAASUVORK5CYII=">
              <a:extLst>
                <a:ext uri="{FF2B5EF4-FFF2-40B4-BE49-F238E27FC236}">
                  <a16:creationId xmlns:a16="http://schemas.microsoft.com/office/drawing/2014/main" id="{9A58E34F-76EF-4E4A-9AFA-F50450A6C42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419600" y="2278677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E995189-5975-4E19-B907-8DBC413629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24101" y="2193258"/>
              <a:ext cx="1827586" cy="58252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CF966C7-6700-4C80-972D-669C19743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40752" y="3078331"/>
              <a:ext cx="1186987" cy="69730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BA69308-9DBC-46DB-AD71-5E05797B2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090930" y="2984492"/>
              <a:ext cx="1466849" cy="725902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457952C-0342-4738-96F3-703A12A326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9095" y="4235967"/>
              <a:ext cx="1106622" cy="53436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6CD78B9-2C08-4AC4-9E3A-97663E3420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43816" y="4324520"/>
              <a:ext cx="1425011" cy="28295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C6FA8FA6-1B9C-43FF-9B96-5FC4AF7DA9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51626" y="4155802"/>
              <a:ext cx="1778251" cy="534367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CCDB7CC-0CFA-42E8-8E5C-13045634F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91888" y="1020272"/>
              <a:ext cx="964434" cy="96443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2D9EFD1-F116-42AD-8A38-F2082BF6D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620222" y="849569"/>
              <a:ext cx="1165776" cy="116577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D54C9D-D0E0-46BD-899B-D1530205F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4775" y="705893"/>
              <a:ext cx="1475098" cy="147509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55EBF83-A97C-495E-BC77-FB830707F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659873" y="4075640"/>
              <a:ext cx="1919548" cy="69469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85B784C-B043-4472-AEBC-F169EDF69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377609" y="1287129"/>
              <a:ext cx="1166174" cy="55634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B09810D-AE3F-4400-ABCD-F5FB29A4FA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27739" y="2175647"/>
              <a:ext cx="2125614" cy="659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157800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DB8D030B-FBFD-44B5-A1CB-034FA77EB200}"/>
              </a:ext>
            </a:extLst>
          </p:cNvPr>
          <p:cNvGrpSpPr/>
          <p:nvPr/>
        </p:nvGrpSpPr>
        <p:grpSpPr>
          <a:xfrm>
            <a:off x="468312" y="842963"/>
            <a:ext cx="8207375" cy="3781426"/>
            <a:chOff x="389436" y="1045320"/>
            <a:chExt cx="8413626" cy="3766525"/>
          </a:xfrm>
        </p:grpSpPr>
        <p:sp>
          <p:nvSpPr>
            <p:cNvPr id="8" name="Rectangle: Rounded Corners 7"/>
            <p:cNvSpPr/>
            <p:nvPr/>
          </p:nvSpPr>
          <p:spPr bwMode="auto">
            <a:xfrm>
              <a:off x="392624" y="1045320"/>
              <a:ext cx="2691595" cy="2457153"/>
            </a:xfrm>
            <a:prstGeom prst="roundRect">
              <a:avLst>
                <a:gd name="adj" fmla="val 2744"/>
              </a:avLst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576000" rIns="144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defTabSz="914400">
                <a:defRPr/>
              </a:pPr>
              <a:r>
                <a:rPr lang="ko-KR" sz="1100" dirty="0">
                  <a:solidFill>
                    <a:srgbClr val="404040"/>
                  </a:solidFill>
                  <a:latin typeface="+mj-lt"/>
                </a:rPr>
                <a:t>Veeam Backup </a:t>
              </a:r>
              <a:r>
                <a:rPr lang="ko-KR" sz="1100" i="1" dirty="0">
                  <a:solidFill>
                    <a:srgbClr val="404040"/>
                  </a:solidFill>
                  <a:latin typeface="+mj-lt"/>
                </a:rPr>
                <a:t>for Microsoft Office 365</a:t>
              </a:r>
              <a:r>
                <a:rPr lang="ko-KR" sz="1100" dirty="0">
                  <a:solidFill>
                    <a:srgbClr val="404040"/>
                  </a:solidFill>
                  <a:latin typeface="+mj-lt"/>
                </a:rPr>
                <a:t> </a:t>
              </a:r>
              <a:r>
                <a:rPr lang="ko-KR" sz="1100" dirty="0" err="1">
                  <a:solidFill>
                    <a:srgbClr val="404040"/>
                  </a:solidFill>
                  <a:latin typeface="+mj-lt"/>
                </a:rPr>
                <a:t>를</a:t>
              </a:r>
              <a:r>
                <a:rPr lang="ko-KR" sz="1100" dirty="0">
                  <a:solidFill>
                    <a:srgbClr val="404040"/>
                  </a:solidFill>
                  <a:latin typeface="+mj-lt"/>
                </a:rPr>
                <a:t> 통해 </a:t>
              </a:r>
              <a:r>
                <a:rPr lang="ko-KR" sz="1100" b="1" dirty="0">
                  <a:solidFill>
                    <a:srgbClr val="00B336"/>
                  </a:solidFill>
                  <a:latin typeface="+mj-lt"/>
                </a:rPr>
                <a:t>친숙한 Veeam 백업과 복원 기술을 SharePoint Online과 OneDrive for Business에 활용할 수 있습니다</a:t>
              </a:r>
              <a:r>
                <a:rPr lang="ko-KR" sz="1100" dirty="0">
                  <a:solidFill>
                    <a:srgbClr val="404040"/>
                  </a:solidFill>
                  <a:latin typeface="+mj-lt"/>
                </a:rPr>
                <a:t>. </a:t>
              </a:r>
            </a:p>
            <a:p>
              <a:pPr lvl="0" defTabSz="914400">
                <a:defRPr/>
              </a:pPr>
              <a:endParaRPr lang="ko-KR" sz="1100" i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</a:endParaRPr>
            </a:p>
            <a:p>
              <a:pPr lvl="0" defTabSz="914400">
                <a:defRPr/>
              </a:pPr>
              <a:r>
                <a:rPr lang="ko-KR" sz="1050" i="1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j-lt"/>
                </a:rPr>
                <a:t>Mikael Norman</a:t>
              </a:r>
            </a:p>
            <a:p>
              <a:pPr lvl="0" defTabSz="914400">
                <a:defRPr/>
              </a:pPr>
              <a:r>
                <a:rPr lang="ko-KR" sz="1050" b="1" i="1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j-lt"/>
                </a:rPr>
                <a:t>ITS Nordic</a:t>
              </a:r>
              <a:endParaRPr kumimoji="0" lang="ko-KR" sz="105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j-lt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3" y="1190056"/>
              <a:ext cx="507748" cy="360040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3225869" y="1045320"/>
              <a:ext cx="2691595" cy="3766525"/>
              <a:chOff x="3225869" y="1058863"/>
              <a:chExt cx="2691595" cy="3529012"/>
            </a:xfrm>
          </p:grpSpPr>
          <p:sp>
            <p:nvSpPr>
              <p:cNvPr id="10" name="Rectangle: Rounded Corners 9"/>
              <p:cNvSpPr/>
              <p:nvPr/>
            </p:nvSpPr>
            <p:spPr bwMode="auto">
              <a:xfrm>
                <a:off x="3225869" y="1058863"/>
                <a:ext cx="2691595" cy="3529012"/>
              </a:xfrm>
              <a:prstGeom prst="roundRect">
                <a:avLst>
                  <a:gd name="adj" fmla="val 2744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44000" tIns="576000" rIns="144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ko-KR" sz="1100" dirty="0">
                    <a:solidFill>
                      <a:srgbClr val="404040"/>
                    </a:solidFill>
                    <a:latin typeface="+mj-lt"/>
                  </a:rPr>
                  <a:t>“Office 365 Groups, Microsoft Teams를 포함하여 거의 모든 Office 365 서비스의 백엔드 파일 스토리지는 SharePoint이므로 Exchange,</a:t>
                </a:r>
                <a:r>
                  <a:rPr lang="ko-KR" sz="1200" dirty="0">
                    <a:latin typeface="+mj-lt"/>
                  </a:rPr>
                  <a:t> </a:t>
                </a:r>
                <a:r>
                  <a:rPr lang="ko-KR" sz="1100" dirty="0">
                    <a:solidFill>
                      <a:srgbClr val="404040"/>
                    </a:solidFill>
                    <a:latin typeface="+mj-lt"/>
                  </a:rPr>
                  <a:t>SharePoint, OneDrive를 모두 백업할 수 있는 Veeam과 같은 제품은 </a:t>
                </a:r>
                <a:r>
                  <a:rPr lang="ko-KR" sz="1100" b="1" dirty="0">
                    <a:solidFill>
                      <a:srgbClr val="00B336"/>
                    </a:solidFill>
                    <a:latin typeface="+mj-lt"/>
                  </a:rPr>
                  <a:t>Office 365 투자 비용을 보호하고자 하는 회사에게는 반드시 있어야 하는 솔루션입니다</a:t>
                </a:r>
                <a:r>
                  <a:rPr lang="ko-KR" sz="1100" dirty="0">
                    <a:solidFill>
                      <a:srgbClr val="404040"/>
                    </a:solidFill>
                    <a:latin typeface="+mj-lt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sz="105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+mj-lt"/>
                  </a:rPr>
                  <a:t>Vlad Catinescu</a:t>
                </a:r>
                <a:endParaRPr kumimoji="0" lang="ko-KR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sz="1050" i="1" kern="0" dirty="0">
                    <a:solidFill>
                      <a:srgbClr val="000000">
                        <a:lumMod val="65000"/>
                        <a:lumOff val="35000"/>
                      </a:srgbClr>
                    </a:solidFill>
                    <a:latin typeface="+mj-lt"/>
                  </a:rPr>
                  <a:t>Microsoft MVP,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sz="1050" b="1" i="1" kern="0" dirty="0">
                    <a:solidFill>
                      <a:srgbClr val="000000">
                        <a:lumMod val="65000"/>
                        <a:lumOff val="35000"/>
                      </a:srgbClr>
                    </a:solidFill>
                    <a:latin typeface="+mj-lt"/>
                  </a:rPr>
                  <a:t>SharePoint 최고 전문가</a:t>
                </a:r>
                <a:endParaRPr kumimoji="0" lang="ko-KR" sz="1050" b="1" i="1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9872" y="1203598"/>
                <a:ext cx="507748" cy="360040"/>
              </a:xfrm>
              <a:prstGeom prst="rect">
                <a:avLst/>
              </a:prstGeom>
            </p:spPr>
          </p:pic>
        </p:grpSp>
        <p:grpSp>
          <p:nvGrpSpPr>
            <p:cNvPr id="21" name="Group 20"/>
            <p:cNvGrpSpPr/>
            <p:nvPr/>
          </p:nvGrpSpPr>
          <p:grpSpPr>
            <a:xfrm>
              <a:off x="6111467" y="1045321"/>
              <a:ext cx="2691595" cy="3766524"/>
              <a:chOff x="6061779" y="1058863"/>
              <a:chExt cx="2691595" cy="3529012"/>
            </a:xfrm>
          </p:grpSpPr>
          <p:sp>
            <p:nvSpPr>
              <p:cNvPr id="11" name="Rectangle: Rounded Corners 10"/>
              <p:cNvSpPr/>
              <p:nvPr/>
            </p:nvSpPr>
            <p:spPr bwMode="auto">
              <a:xfrm>
                <a:off x="6061779" y="1058863"/>
                <a:ext cx="2691595" cy="3529012"/>
              </a:xfrm>
              <a:prstGeom prst="roundRect">
                <a:avLst>
                  <a:gd name="adj" fmla="val 2744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44000" tIns="576000" rIns="144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14400">
                  <a:defRPr/>
                </a:pPr>
                <a:r>
                  <a:rPr lang="ko-KR" sz="1100" b="1" dirty="0">
                    <a:solidFill>
                      <a:srgbClr val="005F4B"/>
                    </a:solidFill>
                    <a:latin typeface="+mj-lt"/>
                  </a:rPr>
                  <a:t>With Veeam Backup </a:t>
                </a:r>
                <a:r>
                  <a:rPr lang="ko-KR" sz="1100" b="1" i="1" dirty="0">
                    <a:solidFill>
                      <a:srgbClr val="005F4B"/>
                    </a:solidFill>
                    <a:latin typeface="+mj-lt"/>
                  </a:rPr>
                  <a:t>for Microsoft Office 365</a:t>
                </a:r>
                <a:r>
                  <a:rPr lang="ko-KR" sz="1100" b="1" dirty="0">
                    <a:solidFill>
                      <a:srgbClr val="005F4B"/>
                    </a:solidFill>
                    <a:latin typeface="+mj-lt"/>
                  </a:rPr>
                  <a:t>가 있어 손쉽게 Office 365 데이터를 안전하게 유지할 수 있습니다</a:t>
                </a:r>
                <a:r>
                  <a:rPr lang="ko-KR" sz="1100" dirty="0">
                    <a:solidFill>
                      <a:srgbClr val="404040"/>
                    </a:solidFill>
                    <a:latin typeface="+mj-lt"/>
                  </a:rPr>
                  <a:t>. 이메일을 복구해야 할 때마다 몇 번의 클릭만으로 몇 초나 몇 분만에 데이터를 되찾을 수 있음을 알기에 안심할 수 있었습니다. SharePoint와 OneDrive에서도 이와 같은 환경을 사용할 수 있기를 기대합니다.”</a:t>
                </a:r>
              </a:p>
              <a:p>
                <a:pPr lvl="0" defTabSz="914400">
                  <a:defRPr/>
                </a:pPr>
                <a:endParaRPr lang="ko-KR" sz="11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j-lt"/>
                </a:endParaRPr>
              </a:p>
              <a:p>
                <a:pPr lvl="0" defTabSz="914400">
                  <a:defRPr/>
                </a:pPr>
                <a:r>
                  <a:rPr lang="ko-KR" sz="1050" i="1" kern="0" dirty="0">
                    <a:solidFill>
                      <a:srgbClr val="000000">
                        <a:lumMod val="65000"/>
                        <a:lumOff val="35000"/>
                      </a:srgbClr>
                    </a:solidFill>
                    <a:latin typeface="+mj-lt"/>
                  </a:rPr>
                  <a:t>Alex Hobler</a:t>
                </a:r>
              </a:p>
              <a:p>
                <a:pPr lvl="0" defTabSz="914400">
                  <a:defRPr/>
                </a:pPr>
                <a:r>
                  <a:rPr lang="ko-KR" sz="1050" b="1" i="1" kern="0" dirty="0">
                    <a:solidFill>
                      <a:srgbClr val="000000">
                        <a:lumMod val="65000"/>
                        <a:lumOff val="35000"/>
                      </a:srgbClr>
                    </a:solidFill>
                    <a:latin typeface="+mj-lt"/>
                  </a:rPr>
                  <a:t>Septodont</a:t>
                </a:r>
                <a:endParaRPr lang="ko-KR" sz="11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j-lt"/>
                </a:endParaRPr>
              </a:p>
              <a:p>
                <a:pPr lvl="0" defTabSz="914400">
                  <a:defRPr/>
                </a:pPr>
                <a:endParaRPr lang="ko-KR" sz="105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j-lt"/>
                </a:endParaRPr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28184" y="1203598"/>
                <a:ext cx="507748" cy="360040"/>
              </a:xfrm>
              <a:prstGeom prst="rect">
                <a:avLst/>
              </a:prstGeom>
            </p:spPr>
          </p:pic>
        </p:grpSp>
        <p:sp>
          <p:nvSpPr>
            <p:cNvPr id="14" name="Rectangle: Rounded Corners 13"/>
            <p:cNvSpPr/>
            <p:nvPr/>
          </p:nvSpPr>
          <p:spPr bwMode="auto">
            <a:xfrm>
              <a:off x="389436" y="3570840"/>
              <a:ext cx="2691595" cy="1241005"/>
            </a:xfrm>
            <a:prstGeom prst="roundRect">
              <a:avLst>
                <a:gd name="adj" fmla="val 2744"/>
              </a:avLst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44000" tIns="91440" rIns="144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defTabSz="914400">
                <a:defRPr/>
              </a:pPr>
              <a:r>
                <a:rPr lang="ko-KR" sz="11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j-lt"/>
                </a:rPr>
                <a:t>이 제품을 만나기 전에 저는 제 이메일이 안전하다고 생각했습니다. </a:t>
              </a:r>
              <a:r>
                <a:rPr lang="ko-KR" sz="1100" b="1" kern="0" dirty="0">
                  <a:solidFill>
                    <a:srgbClr val="005F4B"/>
                  </a:solidFill>
                  <a:latin typeface="+mj-lt"/>
                </a:rPr>
                <a:t>이제는 안전함을 확신합니다. </a:t>
              </a:r>
              <a:r>
                <a:rPr lang="ko-KR" sz="11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j-lt"/>
                </a:rPr>
                <a:t>:)</a:t>
              </a:r>
            </a:p>
            <a:p>
              <a:pPr lvl="0" defTabSz="914400">
                <a:defRPr/>
              </a:pPr>
              <a:endParaRPr lang="ko-KR" sz="600" i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</a:endParaRPr>
            </a:p>
            <a:p>
              <a:pPr lvl="0" defTabSz="914400">
                <a:defRPr/>
              </a:pPr>
              <a:r>
                <a:rPr lang="ko-KR" sz="1050" i="1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j-lt"/>
                </a:rPr>
                <a:t>Hur</a:t>
              </a:r>
              <a:r>
                <a:rPr lang="ko-KR" sz="1200">
                  <a:latin typeface="+mj-lt"/>
                </a:rPr>
                <a:t> </a:t>
              </a:r>
              <a:r>
                <a:rPr lang="ko-KR" sz="1050" i="1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j-lt"/>
                </a:rPr>
                <a:t>Taner</a:t>
              </a:r>
              <a:br>
                <a:rPr sz="1200">
                  <a:latin typeface="+mj-lt"/>
                </a:rPr>
              </a:br>
              <a:r>
                <a:rPr lang="ko-KR" sz="1050" b="1" i="1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j-lt"/>
                </a:rPr>
                <a:t>Egelim</a:t>
              </a:r>
              <a:r>
                <a:rPr lang="ko-KR" sz="1200">
                  <a:latin typeface="+mj-lt"/>
                </a:rPr>
                <a:t> </a:t>
              </a:r>
              <a:r>
                <a:rPr lang="ko-KR" sz="1050" b="1" i="1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j-lt"/>
                </a:rPr>
                <a:t>Lojistik A.S.</a:t>
              </a:r>
              <a:endParaRPr lang="ko-KR" sz="11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416411" y="4350818"/>
              <a:ext cx="507748" cy="360040"/>
            </a:xfrm>
            <a:prstGeom prst="rect">
              <a:avLst/>
            </a:prstGeom>
          </p:spPr>
        </p:pic>
      </p:grpSp>
      <p:sp>
        <p:nvSpPr>
          <p:cNvPr id="4" name="제목 3">
            <a:extLst>
              <a:ext uri="{FF2B5EF4-FFF2-40B4-BE49-F238E27FC236}">
                <a16:creationId xmlns:a16="http://schemas.microsoft.com/office/drawing/2014/main" id="{39F2D182-9C2C-468D-BF77-E4C90D59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고객의 이야기</a:t>
            </a:r>
          </a:p>
        </p:txBody>
      </p:sp>
    </p:spTree>
    <p:extLst>
      <p:ext uri="{BB962C8B-B14F-4D97-AF65-F5344CB8AC3E}">
        <p14:creationId xmlns:p14="http://schemas.microsoft.com/office/powerpoint/2010/main" val="66633141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19546C1-99B9-49F2-A037-AFE0F3457C7E}"/>
              </a:ext>
            </a:extLst>
          </p:cNvPr>
          <p:cNvCxnSpPr>
            <a:cxnSpLocks/>
          </p:cNvCxnSpPr>
          <p:nvPr/>
        </p:nvCxnSpPr>
        <p:spPr>
          <a:xfrm>
            <a:off x="207894" y="2152712"/>
            <a:ext cx="8755169" cy="0"/>
          </a:xfrm>
          <a:prstGeom prst="straightConnector1">
            <a:avLst/>
          </a:prstGeom>
          <a:ln w="19050">
            <a:solidFill>
              <a:schemeClr val="bg1">
                <a:alpha val="40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tle 2">
            <a:extLst>
              <a:ext uri="{FF2B5EF4-FFF2-40B4-BE49-F238E27FC236}">
                <a16:creationId xmlns:a16="http://schemas.microsoft.com/office/drawing/2014/main" id="{A64A0747-97D0-45A6-BC0B-14834991C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sz="3600"/>
              <a:t>지속적인 혁신  Office 365 백업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A7D2AC9-50DA-4338-B996-C48C73CBB9B7}"/>
              </a:ext>
            </a:extLst>
          </p:cNvPr>
          <p:cNvSpPr/>
          <p:nvPr/>
        </p:nvSpPr>
        <p:spPr bwMode="auto">
          <a:xfrm>
            <a:off x="6751309" y="2105150"/>
            <a:ext cx="142875" cy="142875"/>
          </a:xfrm>
          <a:prstGeom prst="ellipse">
            <a:avLst/>
          </a:prstGeom>
          <a:solidFill>
            <a:srgbClr val="93EB20"/>
          </a:solidFill>
          <a:ln w="19050">
            <a:solidFill>
              <a:schemeClr val="bg1">
                <a:alpha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35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A2A6B2-9EEF-4A6D-8A42-61208F89932B}"/>
              </a:ext>
            </a:extLst>
          </p:cNvPr>
          <p:cNvSpPr txBox="1"/>
          <p:nvPr/>
        </p:nvSpPr>
        <p:spPr>
          <a:xfrm>
            <a:off x="6634447" y="2384230"/>
            <a:ext cx="2565972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900" b="1" i="0" u="none" strike="noStrike" cap="none" normalizeH="0" baseline="0" noProof="0">
                <a:ln>
                  <a:noFill/>
                </a:ln>
                <a:solidFill>
                  <a:schemeClr val="bg1"/>
                </a:solidFill>
                <a:uLnTx/>
                <a:uFillTx/>
                <a:latin typeface="Tahoma" panose="020B0604030504040204" pitchFamily="34" charset="0"/>
              </a:rPr>
              <a:t>30배 더 빠른 백업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ko-KR" sz="900" b="1">
                <a:solidFill>
                  <a:schemeClr val="bg1"/>
                </a:solidFill>
                <a:latin typeface="Tahoma" panose="020B0604030504040204" pitchFamily="34" charset="0"/>
                <a:ea typeface="+mn-ea"/>
                <a:cs typeface="+mn-cs"/>
              </a:rPr>
              <a:t>강화된 보안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ko-KR" sz="900" b="1">
                <a:solidFill>
                  <a:schemeClr val="bg1"/>
                </a:solidFill>
                <a:latin typeface="Tahoma" panose="020B0604030504040204" pitchFamily="34" charset="0"/>
              </a:rPr>
              <a:t>향상된 가시성과 분석 기능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93EB2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07951B-5DFC-4E7C-9D05-C4BAA12FCB0D}"/>
              </a:ext>
            </a:extLst>
          </p:cNvPr>
          <p:cNvSpPr txBox="1"/>
          <p:nvPr/>
        </p:nvSpPr>
        <p:spPr>
          <a:xfrm>
            <a:off x="6625655" y="1138281"/>
            <a:ext cx="1961537" cy="430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100" b="0" i="0" u="none" strike="noStrike" cap="none" normalizeH="0" baseline="0" noProof="0">
                <a:ln>
                  <a:noFill/>
                </a:ln>
                <a:solidFill>
                  <a:schemeClr val="bg1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Veeam Backup</a:t>
            </a:r>
            <a:br>
              <a:rPr kumimoji="0" lang="ko-KR" sz="1100" b="0" i="0" u="none" strike="noStrike" cap="none" normalizeH="0" baseline="0" noProof="0">
                <a:ln>
                  <a:noFill/>
                </a:ln>
                <a:solidFill>
                  <a:schemeClr val="bg1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</a:br>
            <a:r>
              <a:rPr kumimoji="0" lang="ko-KR" sz="1100" b="0" i="1" u="none" strike="noStrike" cap="none" normalizeH="0" baseline="0" noProof="0">
                <a:ln>
                  <a:noFill/>
                </a:ln>
                <a:solidFill>
                  <a:schemeClr val="bg1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for Microsoft Office 365 </a:t>
            </a:r>
            <a:r>
              <a:rPr kumimoji="0" lang="ko-KR" sz="1100" b="1" i="0" u="none" strike="noStrike" cap="none" normalizeH="0" baseline="0" noProof="0">
                <a:ln>
                  <a:noFill/>
                </a:ln>
                <a:solidFill>
                  <a:schemeClr val="bg1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v3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7E540EA-2876-4A30-9CB8-AB708EE622FC}"/>
              </a:ext>
            </a:extLst>
          </p:cNvPr>
          <p:cNvSpPr/>
          <p:nvPr/>
        </p:nvSpPr>
        <p:spPr bwMode="auto">
          <a:xfrm>
            <a:off x="2581582" y="2081275"/>
            <a:ext cx="142875" cy="142875"/>
          </a:xfrm>
          <a:prstGeom prst="ellipse">
            <a:avLst/>
          </a:prstGeom>
          <a:solidFill>
            <a:srgbClr val="93EB20"/>
          </a:solidFill>
          <a:ln w="19050">
            <a:solidFill>
              <a:schemeClr val="bg1">
                <a:alpha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35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844A8F2-5E0D-43BC-A963-6E434854B79B}"/>
              </a:ext>
            </a:extLst>
          </p:cNvPr>
          <p:cNvSpPr/>
          <p:nvPr/>
        </p:nvSpPr>
        <p:spPr bwMode="auto">
          <a:xfrm>
            <a:off x="2597688" y="1747604"/>
            <a:ext cx="1497600" cy="269991"/>
          </a:xfrm>
          <a:prstGeom prst="rect">
            <a:avLst/>
          </a:prstGeom>
          <a:solidFill>
            <a:srgbClr val="00E296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200" b="0" i="0" u="none" strike="noStrike" cap="none" normalizeH="0" baseline="0" noProof="0">
                <a:ln>
                  <a:noFill/>
                </a:ln>
                <a:solidFill>
                  <a:srgbClr val="003738"/>
                </a:solidFill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2017일 10월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36A0101-5287-462D-923F-7E0C71B538EA}"/>
              </a:ext>
            </a:extLst>
          </p:cNvPr>
          <p:cNvSpPr txBox="1"/>
          <p:nvPr/>
        </p:nvSpPr>
        <p:spPr>
          <a:xfrm>
            <a:off x="2431639" y="2368672"/>
            <a:ext cx="2070476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900" b="1" i="0" u="none" strike="noStrike" cap="none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향상된 확장성:</a:t>
            </a:r>
            <a:r>
              <a:rPr kumimoji="0" lang="ko-KR" sz="900" b="1" i="0" u="none" strike="noStrike" cap="none" normalizeH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다중 </a:t>
            </a:r>
            <a:r>
              <a:rPr kumimoji="0" lang="ko-KR" sz="900" b="1" i="0" u="none" strike="noStrike" cap="none" normalizeH="0" noProof="0" dirty="0" err="1">
                <a:ln>
                  <a:noFill/>
                </a:ln>
                <a:solidFill>
                  <a:schemeClr val="bg1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리포지토리</a:t>
            </a:r>
            <a:r>
              <a:rPr lang="ko-KR" sz="900" b="1" dirty="0">
                <a:solidFill>
                  <a:schemeClr val="bg1"/>
                </a:solidFill>
                <a:latin typeface="Tahoma" panose="020B0604030504040204" pitchFamily="34" charset="0"/>
                <a:ea typeface="+mn-ea"/>
                <a:cs typeface="+mn-cs"/>
              </a:rPr>
              <a:t> 및 </a:t>
            </a:r>
            <a:r>
              <a:rPr kumimoji="0" lang="ko-KR" sz="900" b="1" i="0" u="none" strike="noStrike" cap="none" normalizeH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다중 </a:t>
            </a:r>
            <a:r>
              <a:rPr kumimoji="0" lang="ko-KR" sz="900" b="1" i="0" u="none" strike="noStrike" cap="none" normalizeH="0" noProof="0" dirty="0" err="1">
                <a:ln>
                  <a:noFill/>
                </a:ln>
                <a:solidFill>
                  <a:schemeClr val="bg1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테넌트</a:t>
            </a:r>
            <a:r>
              <a:rPr kumimoji="0" lang="ko-KR" sz="900" b="1" i="0" u="none" strike="noStrike" cap="none" normalizeH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아키텍처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ko-KR" sz="900" dirty="0" err="1">
                <a:solidFill>
                  <a:schemeClr val="bg1"/>
                </a:solidFill>
                <a:latin typeface="Tahoma" panose="020B0604030504040204" pitchFamily="34" charset="0"/>
              </a:rPr>
              <a:t>PowerShell</a:t>
            </a:r>
            <a:r>
              <a:rPr lang="ko-KR" sz="900" dirty="0">
                <a:solidFill>
                  <a:schemeClr val="bg1"/>
                </a:solidFill>
                <a:latin typeface="Tahoma" panose="020B0604030504040204" pitchFamily="34" charset="0"/>
              </a:rPr>
              <a:t> 및 </a:t>
            </a:r>
            <a:r>
              <a:rPr lang="ko-KR" sz="900" dirty="0" err="1">
                <a:solidFill>
                  <a:schemeClr val="bg1"/>
                </a:solidFill>
                <a:latin typeface="Tahoma" panose="020B0604030504040204" pitchFamily="34" charset="0"/>
              </a:rPr>
              <a:t>RESTful</a:t>
            </a:r>
            <a:r>
              <a:rPr lang="ko-KR" sz="900" dirty="0">
                <a:solidFill>
                  <a:schemeClr val="bg1"/>
                </a:solidFill>
                <a:latin typeface="Tahoma" panose="020B0604030504040204" pitchFamily="34" charset="0"/>
              </a:rPr>
              <a:t> API 지원 도입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ko-KR" sz="900" dirty="0">
                <a:solidFill>
                  <a:schemeClr val="bg1"/>
                </a:solidFill>
                <a:latin typeface="Tahoma" panose="020B0604030504040204" pitchFamily="34" charset="0"/>
                <a:ea typeface="+mn-ea"/>
                <a:cs typeface="+mn-cs"/>
              </a:rPr>
              <a:t>서비스 제공업체의 고객을 위한 </a:t>
            </a:r>
            <a:r>
              <a:rPr kumimoji="0" lang="ko-KR" sz="900" b="0" i="0" u="none" strike="noStrike" cap="none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셀프</a:t>
            </a:r>
            <a:r>
              <a:rPr lang="ko-KR" sz="900" dirty="0">
                <a:solidFill>
                  <a:schemeClr val="bg1"/>
                </a:solidFill>
                <a:latin typeface="Tahoma" panose="020B0604030504040204" pitchFamily="34" charset="0"/>
                <a:ea typeface="+mn-ea"/>
                <a:cs typeface="+mn-cs"/>
              </a:rPr>
              <a:t> 서비스 복원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ko-KR" sz="900" dirty="0">
                <a:solidFill>
                  <a:schemeClr val="bg1"/>
                </a:solidFill>
                <a:latin typeface="Tahoma" panose="020B0604030504040204" pitchFamily="34" charset="0"/>
              </a:rPr>
              <a:t>공용 폴더 지원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ko-KR" sz="900" dirty="0">
                <a:solidFill>
                  <a:schemeClr val="bg1"/>
                </a:solidFill>
                <a:latin typeface="Tahoma" panose="020B0604030504040204" pitchFamily="34" charset="0"/>
              </a:rPr>
              <a:t>Office 365 U.S. </a:t>
            </a:r>
            <a:r>
              <a:rPr lang="ko-KR" sz="900" dirty="0" err="1">
                <a:solidFill>
                  <a:schemeClr val="bg1"/>
                </a:solidFill>
                <a:latin typeface="Tahoma" panose="020B0604030504040204" pitchFamily="34" charset="0"/>
              </a:rPr>
              <a:t>Government</a:t>
            </a:r>
            <a:r>
              <a:rPr lang="ko-KR" sz="900" dirty="0">
                <a:solidFill>
                  <a:schemeClr val="bg1"/>
                </a:solidFill>
                <a:latin typeface="Tahoma" panose="020B0604030504040204" pitchFamily="34" charset="0"/>
              </a:rPr>
              <a:t>, Office 365 </a:t>
            </a:r>
            <a:r>
              <a:rPr lang="ko-KR" sz="900" dirty="0" err="1">
                <a:solidFill>
                  <a:schemeClr val="bg1"/>
                </a:solidFill>
                <a:latin typeface="Tahoma" panose="020B0604030504040204" pitchFamily="34" charset="0"/>
              </a:rPr>
              <a:t>Germany</a:t>
            </a:r>
            <a:r>
              <a:rPr lang="ko-KR" sz="900" dirty="0">
                <a:solidFill>
                  <a:schemeClr val="bg1"/>
                </a:solidFill>
                <a:latin typeface="Tahoma" panose="020B0604030504040204" pitchFamily="34" charset="0"/>
              </a:rPr>
              <a:t> 및 Office 365 </a:t>
            </a:r>
            <a:r>
              <a:rPr lang="ko-KR" sz="900" dirty="0" err="1">
                <a:solidFill>
                  <a:schemeClr val="bg1"/>
                </a:solidFill>
                <a:latin typeface="Tahoma" panose="020B0604030504040204" pitchFamily="34" charset="0"/>
              </a:rPr>
              <a:t>China</a:t>
            </a:r>
            <a:r>
              <a:rPr lang="ko-KR" sz="900" dirty="0">
                <a:solidFill>
                  <a:schemeClr val="bg1"/>
                </a:solidFill>
                <a:latin typeface="Tahoma" panose="020B0604030504040204" pitchFamily="34" charset="0"/>
              </a:rPr>
              <a:t> 지원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09A1B3-0F3D-4558-BCE3-F1119A02AD96}"/>
              </a:ext>
            </a:extLst>
          </p:cNvPr>
          <p:cNvSpPr txBox="1"/>
          <p:nvPr/>
        </p:nvSpPr>
        <p:spPr>
          <a:xfrm>
            <a:off x="2514324" y="1096128"/>
            <a:ext cx="19044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100" b="0" i="0" u="none" strike="noStrike" cap="none" normalizeH="0" baseline="0" noProof="0">
                <a:ln>
                  <a:noFill/>
                </a:ln>
                <a:solidFill>
                  <a:schemeClr val="bg1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Veeam Backup</a:t>
            </a:r>
            <a:br>
              <a:rPr kumimoji="0" lang="ko-KR" sz="1100" b="0" i="0" u="none" strike="noStrike" cap="none" normalizeH="0" baseline="0" noProof="0">
                <a:ln>
                  <a:noFill/>
                </a:ln>
                <a:solidFill>
                  <a:schemeClr val="bg1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</a:br>
            <a:r>
              <a:rPr kumimoji="0" lang="ko-KR" sz="1100" b="0" i="1" u="none" strike="noStrike" cap="none" normalizeH="0" baseline="0" noProof="0">
                <a:ln>
                  <a:noFill/>
                </a:ln>
                <a:solidFill>
                  <a:schemeClr val="bg1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for Microsoft Office</a:t>
            </a:r>
            <a:r>
              <a:rPr kumimoji="0" lang="ko-KR" sz="1100" b="0" i="0" u="none" strike="noStrike" cap="none" normalizeH="0" baseline="0" noProof="0">
                <a:ln>
                  <a:noFill/>
                </a:ln>
                <a:solidFill>
                  <a:schemeClr val="bg1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365 </a:t>
            </a:r>
            <a:r>
              <a:rPr kumimoji="0" lang="ko-KR" sz="1100" b="1" i="0" u="none" strike="noStrike" cap="none" normalizeH="0" baseline="0" noProof="0">
                <a:ln>
                  <a:noFill/>
                </a:ln>
                <a:solidFill>
                  <a:schemeClr val="bg1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1.5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941015A-CDB0-4D4E-A31D-A49B57A540E1}"/>
              </a:ext>
            </a:extLst>
          </p:cNvPr>
          <p:cNvSpPr/>
          <p:nvPr/>
        </p:nvSpPr>
        <p:spPr bwMode="auto">
          <a:xfrm>
            <a:off x="481768" y="2081275"/>
            <a:ext cx="142875" cy="142875"/>
          </a:xfrm>
          <a:prstGeom prst="ellipse">
            <a:avLst/>
          </a:prstGeom>
          <a:solidFill>
            <a:srgbClr val="93EB20"/>
          </a:solidFill>
          <a:ln w="19050">
            <a:solidFill>
              <a:schemeClr val="bg1">
                <a:alpha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35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450680F-B45E-4C22-8981-F14A104A2601}"/>
              </a:ext>
            </a:extLst>
          </p:cNvPr>
          <p:cNvSpPr/>
          <p:nvPr/>
        </p:nvSpPr>
        <p:spPr bwMode="auto">
          <a:xfrm>
            <a:off x="492974" y="1741097"/>
            <a:ext cx="1497600" cy="276498"/>
          </a:xfrm>
          <a:prstGeom prst="rect">
            <a:avLst/>
          </a:prstGeom>
          <a:solidFill>
            <a:srgbClr val="93EB20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200" i="0" u="none" strike="noStrike" cap="none" normalizeH="0" baseline="0" noProof="0">
                <a:ln>
                  <a:noFill/>
                </a:ln>
                <a:solidFill>
                  <a:srgbClr val="003738"/>
                </a:solidFill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2016일 11월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1D13EE-8AB6-40A5-A244-A245BF94BD7A}"/>
              </a:ext>
            </a:extLst>
          </p:cNvPr>
          <p:cNvSpPr txBox="1"/>
          <p:nvPr/>
        </p:nvSpPr>
        <p:spPr>
          <a:xfrm>
            <a:off x="436493" y="1083915"/>
            <a:ext cx="19044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100" b="0" i="0" u="none" strike="noStrike" cap="none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Veeam </a:t>
            </a:r>
            <a:r>
              <a:rPr kumimoji="0" lang="ko-KR" sz="1100" b="0" i="0" u="none" strike="noStrike" cap="none" normalizeH="0" baseline="0" noProof="0" dirty="0" err="1">
                <a:ln>
                  <a:noFill/>
                </a:ln>
                <a:solidFill>
                  <a:schemeClr val="bg1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Backup</a:t>
            </a:r>
            <a:br>
              <a:rPr kumimoji="0" lang="ko-KR" sz="1100" b="0" i="0" u="none" strike="noStrike" cap="none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</a:br>
            <a:r>
              <a:rPr kumimoji="0" lang="ko-KR" sz="1100" b="0" i="1" u="none" strike="noStrike" cap="none" normalizeH="0" baseline="0" noProof="0" dirty="0" err="1">
                <a:ln>
                  <a:noFill/>
                </a:ln>
                <a:solidFill>
                  <a:schemeClr val="bg1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for</a:t>
            </a:r>
            <a:r>
              <a:rPr kumimoji="0" lang="ko-KR" sz="1100" b="0" i="1" u="none" strike="noStrike" cap="none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Microsoft Office 365 </a:t>
            </a:r>
            <a:r>
              <a:rPr kumimoji="0" lang="ko-KR" sz="1100" b="1" i="0" u="none" strike="noStrike" cap="none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v1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B387235-19DE-4E22-8413-2188D590F795}"/>
              </a:ext>
            </a:extLst>
          </p:cNvPr>
          <p:cNvSpPr txBox="1"/>
          <p:nvPr/>
        </p:nvSpPr>
        <p:spPr>
          <a:xfrm>
            <a:off x="309409" y="2360355"/>
            <a:ext cx="17286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900" b="0" i="0" u="none" strike="noStrike" cap="none" normalizeH="0" baseline="0" noProof="0" dirty="0">
                <a:ln>
                  <a:noFill/>
                </a:ln>
                <a:solidFill>
                  <a:srgbClr val="93EB20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최초 버전 출시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900" b="1" i="0" u="none" strike="noStrike" cap="none" normalizeH="0" baseline="0" noProof="0" dirty="0">
                <a:ln>
                  <a:noFill/>
                </a:ln>
                <a:solidFill>
                  <a:srgbClr val="93EB20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Exchange </a:t>
            </a:r>
            <a:r>
              <a:rPr kumimoji="0" lang="ko-KR" sz="900" b="1" i="0" u="none" strike="noStrike" cap="none" normalizeH="0" baseline="0" noProof="0" dirty="0" err="1">
                <a:ln>
                  <a:noFill/>
                </a:ln>
                <a:solidFill>
                  <a:srgbClr val="93EB20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Online과</a:t>
            </a:r>
            <a:r>
              <a:rPr kumimoji="0" lang="ko-KR" sz="900" b="1" i="0" u="none" strike="noStrike" cap="none" normalizeH="0" baseline="0" noProof="0" dirty="0">
                <a:ln>
                  <a:noFill/>
                </a:ln>
                <a:solidFill>
                  <a:srgbClr val="93EB20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온-</a:t>
            </a:r>
            <a:r>
              <a:rPr kumimoji="0" lang="ko-KR" sz="900" b="1" i="0" u="none" strike="noStrike" cap="none" normalizeH="0" baseline="0" noProof="0" dirty="0" err="1">
                <a:ln>
                  <a:noFill/>
                </a:ln>
                <a:solidFill>
                  <a:srgbClr val="93EB20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프레미스</a:t>
            </a:r>
            <a:r>
              <a:rPr kumimoji="0" lang="ko-KR" sz="900" b="1" i="0" u="none" strike="noStrike" cap="none" normalizeH="0" baseline="0" noProof="0" dirty="0">
                <a:ln>
                  <a:noFill/>
                </a:ln>
                <a:solidFill>
                  <a:srgbClr val="93EB20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Exchange에 대한 데이터 보호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ko-KR" sz="900" dirty="0">
                <a:solidFill>
                  <a:srgbClr val="93EB20"/>
                </a:solidFill>
                <a:latin typeface="Tahoma" panose="020B0604030504040204" pitchFamily="34" charset="0"/>
              </a:rPr>
              <a:t>이메일 데이터의 백업, 복구 및 eDiscovery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sz="1050" b="1" dirty="0">
              <a:solidFill>
                <a:srgbClr val="93EB20"/>
              </a:solidFill>
              <a:latin typeface="Tahoma" panose="020B0604030504040204" pitchFamily="34" charset="0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93EB2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93EB2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739878-17AA-4205-8710-71B84548B2CC}"/>
              </a:ext>
            </a:extLst>
          </p:cNvPr>
          <p:cNvSpPr/>
          <p:nvPr/>
        </p:nvSpPr>
        <p:spPr bwMode="auto">
          <a:xfrm>
            <a:off x="6773443" y="1747604"/>
            <a:ext cx="1497600" cy="269991"/>
          </a:xfrm>
          <a:prstGeom prst="rect">
            <a:avLst/>
          </a:prstGeom>
          <a:solidFill>
            <a:srgbClr val="00E296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200" b="0" i="0" u="none" strike="noStrike" cap="none" normalizeH="0" baseline="0" noProof="0">
                <a:ln>
                  <a:noFill/>
                </a:ln>
                <a:solidFill>
                  <a:srgbClr val="003738"/>
                </a:solidFill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2019년</a:t>
            </a:r>
            <a:r>
              <a:rPr lang="ko-KR" sz="1200">
                <a:solidFill>
                  <a:srgbClr val="00373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4월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D39C18C-7C6D-4633-B293-974F3A1C6097}"/>
              </a:ext>
            </a:extLst>
          </p:cNvPr>
          <p:cNvSpPr/>
          <p:nvPr/>
        </p:nvSpPr>
        <p:spPr bwMode="auto">
          <a:xfrm>
            <a:off x="4681103" y="2081275"/>
            <a:ext cx="142875" cy="142875"/>
          </a:xfrm>
          <a:prstGeom prst="ellipse">
            <a:avLst/>
          </a:prstGeom>
          <a:solidFill>
            <a:srgbClr val="93EB20"/>
          </a:solidFill>
          <a:ln w="19050">
            <a:solidFill>
              <a:schemeClr val="bg1">
                <a:alpha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35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4D2E5CF-C740-435F-86C9-25B2D27CE537}"/>
              </a:ext>
            </a:extLst>
          </p:cNvPr>
          <p:cNvSpPr/>
          <p:nvPr/>
        </p:nvSpPr>
        <p:spPr bwMode="auto">
          <a:xfrm>
            <a:off x="4697209" y="1747604"/>
            <a:ext cx="1497600" cy="269991"/>
          </a:xfrm>
          <a:prstGeom prst="rect">
            <a:avLst/>
          </a:prstGeom>
          <a:solidFill>
            <a:srgbClr val="93EB20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200" i="0" u="none" strike="noStrike" cap="none" normalizeH="0" baseline="0" noProof="0">
                <a:ln>
                  <a:noFill/>
                </a:ln>
                <a:solidFill>
                  <a:srgbClr val="003738"/>
                </a:solidFill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2018년 7월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0AB32A2-8E82-48C2-B960-8E414FE23339}"/>
              </a:ext>
            </a:extLst>
          </p:cNvPr>
          <p:cNvSpPr txBox="1"/>
          <p:nvPr/>
        </p:nvSpPr>
        <p:spPr>
          <a:xfrm>
            <a:off x="4564241" y="2360355"/>
            <a:ext cx="256597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900" b="1" i="0" u="none" strike="noStrike" cap="none" normalizeH="0" baseline="0" noProof="0" dirty="0">
                <a:ln>
                  <a:noFill/>
                </a:ln>
                <a:solidFill>
                  <a:srgbClr val="93EB20"/>
                </a:solidFill>
                <a:uLnTx/>
                <a:uFillTx/>
                <a:latin typeface="Tahoma" panose="020B0604030504040204" pitchFamily="34" charset="0"/>
              </a:rPr>
              <a:t>OneDrive </a:t>
            </a:r>
            <a:r>
              <a:rPr kumimoji="0" lang="ko-KR" sz="900" b="1" i="0" u="none" strike="noStrike" cap="none" normalizeH="0" baseline="0" noProof="0" dirty="0" err="1">
                <a:ln>
                  <a:noFill/>
                </a:ln>
                <a:solidFill>
                  <a:srgbClr val="93EB20"/>
                </a:solidFill>
                <a:uLnTx/>
                <a:uFillTx/>
                <a:latin typeface="Tahoma" panose="020B0604030504040204" pitchFamily="34" charset="0"/>
              </a:rPr>
              <a:t>for</a:t>
            </a:r>
            <a:r>
              <a:rPr kumimoji="0" lang="ko-KR" sz="900" b="1" i="0" u="none" strike="noStrike" cap="none" normalizeH="0" baseline="0" noProof="0" dirty="0">
                <a:ln>
                  <a:noFill/>
                </a:ln>
                <a:solidFill>
                  <a:srgbClr val="93EB20"/>
                </a:solidFill>
                <a:uLnTx/>
                <a:uFillTx/>
                <a:latin typeface="Tahoma" panose="020B0604030504040204" pitchFamily="34" charset="0"/>
              </a:rPr>
              <a:t> </a:t>
            </a:r>
            <a:r>
              <a:rPr kumimoji="0" lang="ko-KR" sz="900" b="1" i="0" u="none" strike="noStrike" cap="none" normalizeH="0" baseline="0" noProof="0" dirty="0" err="1">
                <a:ln>
                  <a:noFill/>
                </a:ln>
                <a:solidFill>
                  <a:srgbClr val="93EB20"/>
                </a:solidFill>
                <a:uLnTx/>
                <a:uFillTx/>
                <a:latin typeface="Tahoma" panose="020B0604030504040204" pitchFamily="34" charset="0"/>
              </a:rPr>
              <a:t>Business를</a:t>
            </a:r>
            <a:r>
              <a:rPr kumimoji="0" lang="ko-KR" sz="900" b="1" i="0" u="none" strike="noStrike" cap="none" normalizeH="0" baseline="0" noProof="0" dirty="0">
                <a:ln>
                  <a:noFill/>
                </a:ln>
                <a:solidFill>
                  <a:srgbClr val="93EB20"/>
                </a:solidFill>
                <a:uLnTx/>
                <a:uFillTx/>
                <a:latin typeface="Tahoma" panose="020B0604030504040204" pitchFamily="34" charset="0"/>
              </a:rPr>
              <a:t> 위한</a:t>
            </a:r>
            <a:br>
              <a:rPr kumimoji="0" lang="ko-KR" sz="900" b="1" i="0" u="none" strike="noStrike" cap="none" normalizeH="0" baseline="0" noProof="0" dirty="0">
                <a:ln>
                  <a:noFill/>
                </a:ln>
                <a:solidFill>
                  <a:srgbClr val="93EB20"/>
                </a:solidFill>
                <a:uLnTx/>
                <a:uFillTx/>
                <a:latin typeface="Tahoma" panose="020B0604030504040204" pitchFamily="34" charset="0"/>
              </a:rPr>
            </a:br>
            <a:r>
              <a:rPr kumimoji="0" lang="ko-KR" sz="900" b="1" i="0" u="none" strike="noStrike" cap="none" normalizeH="0" baseline="0" noProof="0" dirty="0">
                <a:ln>
                  <a:noFill/>
                </a:ln>
                <a:solidFill>
                  <a:srgbClr val="93EB20"/>
                </a:solidFill>
                <a:uLnTx/>
                <a:uFillTx/>
                <a:latin typeface="Tahoma" panose="020B0604030504040204" pitchFamily="34" charset="0"/>
              </a:rPr>
              <a:t>데이터 보호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ko-KR" sz="900" b="1" dirty="0" err="1">
                <a:solidFill>
                  <a:srgbClr val="93EB20"/>
                </a:solidFill>
                <a:latin typeface="Tahoma" panose="020B0604030504040204" pitchFamily="34" charset="0"/>
              </a:rPr>
              <a:t>SharePoint를</a:t>
            </a:r>
            <a:r>
              <a:rPr lang="ko-KR" sz="900" b="1" dirty="0">
                <a:solidFill>
                  <a:srgbClr val="93EB20"/>
                </a:solidFill>
                <a:latin typeface="Tahoma" panose="020B0604030504040204" pitchFamily="34" charset="0"/>
              </a:rPr>
              <a:t> 위한 데이터 보호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ko-KR" sz="900" b="1" dirty="0">
                <a:solidFill>
                  <a:srgbClr val="93EB20"/>
                </a:solidFill>
                <a:latin typeface="Tahoma" panose="020B0604030504040204" pitchFamily="34" charset="0"/>
              </a:rPr>
              <a:t>새롭게 디자인된 작업 마법사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900" b="0" i="0" u="none" strike="noStrike" cap="none" normalizeH="0" baseline="0" noProof="0" dirty="0">
                <a:ln>
                  <a:noFill/>
                </a:ln>
                <a:solidFill>
                  <a:srgbClr val="93EB20"/>
                </a:solidFill>
                <a:uLnTx/>
                <a:uFillTx/>
                <a:latin typeface="Tahoma" panose="020B0604030504040204" pitchFamily="34" charset="0"/>
              </a:rPr>
              <a:t>경쟁력 있는 검색 캠페인 추가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900" b="0" i="0" u="none" strike="noStrike" cap="none" normalizeH="0" baseline="0" noProof="0" dirty="0">
                <a:ln>
                  <a:noFill/>
                </a:ln>
                <a:solidFill>
                  <a:srgbClr val="93EB20"/>
                </a:solidFill>
                <a:uLnTx/>
                <a:uFillTx/>
                <a:latin typeface="Tahoma" panose="020B0604030504040204" pitchFamily="34" charset="0"/>
              </a:rPr>
              <a:t>Office 365 그룹 메일박스 지원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900" b="0" i="0" u="none" strike="noStrike" cap="none" normalizeH="0" baseline="0" noProof="0" dirty="0">
                <a:ln>
                  <a:noFill/>
                </a:ln>
                <a:solidFill>
                  <a:srgbClr val="93EB20"/>
                </a:solidFill>
                <a:uLnTx/>
                <a:uFillTx/>
                <a:latin typeface="Tahoma" panose="020B0604030504040204" pitchFamily="34" charset="0"/>
              </a:rPr>
              <a:t>Microsoft OneNote 백업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900" b="0" i="0" u="none" strike="noStrike" cap="none" normalizeH="0" baseline="0" noProof="0" dirty="0">
                <a:ln>
                  <a:noFill/>
                </a:ln>
                <a:solidFill>
                  <a:srgbClr val="93EB20"/>
                </a:solidFill>
                <a:uLnTx/>
                <a:uFillTx/>
                <a:latin typeface="Tahoma" panose="020B0604030504040204" pitchFamily="34" charset="0"/>
              </a:rPr>
              <a:t>Microsoft </a:t>
            </a:r>
            <a:r>
              <a:rPr kumimoji="0" lang="ko-KR" sz="900" b="0" i="0" u="none" strike="noStrike" cap="none" normalizeH="0" baseline="0" noProof="0" dirty="0" err="1">
                <a:ln>
                  <a:noFill/>
                </a:ln>
                <a:solidFill>
                  <a:srgbClr val="93EB20"/>
                </a:solidFill>
                <a:uLnTx/>
                <a:uFillTx/>
                <a:latin typeface="Tahoma" panose="020B0604030504040204" pitchFamily="34" charset="0"/>
              </a:rPr>
              <a:t>Teams에</a:t>
            </a:r>
            <a:r>
              <a:rPr kumimoji="0" lang="ko-KR" sz="900" b="0" i="0" u="none" strike="noStrike" cap="none" normalizeH="0" baseline="0" noProof="0" dirty="0">
                <a:ln>
                  <a:noFill/>
                </a:ln>
                <a:solidFill>
                  <a:srgbClr val="93EB20"/>
                </a:solidFill>
                <a:uLnTx/>
                <a:uFillTx/>
                <a:latin typeface="Tahoma" panose="020B0604030504040204" pitchFamily="34" charset="0"/>
              </a:rPr>
              <a:t> 있는 데이터 </a:t>
            </a:r>
            <a:r>
              <a:rPr kumimoji="0" lang="ko-KR" altLang="en-US" sz="900" b="0" i="0" u="none" strike="noStrike" cap="none" normalizeH="0" baseline="0" noProof="0" dirty="0">
                <a:ln>
                  <a:noFill/>
                </a:ln>
                <a:solidFill>
                  <a:srgbClr val="93EB20"/>
                </a:solidFill>
                <a:uLnTx/>
                <a:uFillTx/>
                <a:latin typeface="Tahoma" panose="020B0604030504040204" pitchFamily="34" charset="0"/>
              </a:rPr>
              <a:t>백업</a:t>
            </a:r>
            <a:endParaRPr kumimoji="0" lang="ko-KR" sz="900" b="0" i="0" u="none" strike="noStrike" cap="none" normalizeH="0" baseline="0" noProof="0" dirty="0">
              <a:ln>
                <a:noFill/>
              </a:ln>
              <a:solidFill>
                <a:srgbClr val="93EB20"/>
              </a:solidFill>
              <a:uLnTx/>
              <a:uFillTx/>
              <a:latin typeface="Tahoma" panose="020B0604030504040204" pitchFamily="34" charset="0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900" b="0" i="0" u="none" strike="noStrike" cap="none" normalizeH="0" baseline="0" noProof="0" dirty="0">
                <a:ln>
                  <a:noFill/>
                </a:ln>
                <a:solidFill>
                  <a:srgbClr val="93EB20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완전한 </a:t>
            </a:r>
            <a:r>
              <a:rPr kumimoji="0" lang="ko-KR" sz="900" b="0" i="0" u="none" strike="noStrike" cap="none" normalizeH="0" baseline="0" noProof="0" dirty="0" err="1">
                <a:ln>
                  <a:noFill/>
                </a:ln>
                <a:solidFill>
                  <a:srgbClr val="93EB20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PowerShell</a:t>
            </a:r>
            <a:r>
              <a:rPr kumimoji="0" lang="ko-KR" sz="900" b="0" i="0" u="none" strike="noStrike" cap="none" normalizeH="0" baseline="0" noProof="0" dirty="0">
                <a:ln>
                  <a:noFill/>
                </a:ln>
                <a:solidFill>
                  <a:srgbClr val="93EB20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및 </a:t>
            </a:r>
            <a:r>
              <a:rPr kumimoji="0" lang="ko-KR" sz="900" b="0" i="0" u="none" strike="noStrike" cap="none" normalizeH="0" baseline="0" noProof="0" dirty="0" err="1">
                <a:ln>
                  <a:noFill/>
                </a:ln>
                <a:solidFill>
                  <a:srgbClr val="93EB20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RESTful</a:t>
            </a:r>
            <a:r>
              <a:rPr kumimoji="0" lang="ko-KR" sz="900" b="0" i="0" u="none" strike="noStrike" cap="none" normalizeH="0" baseline="0" noProof="0" dirty="0">
                <a:ln>
                  <a:noFill/>
                </a:ln>
                <a:solidFill>
                  <a:srgbClr val="93EB20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API 지원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DE5372-4AFF-4A12-B12D-7B32476E45CC}"/>
              </a:ext>
            </a:extLst>
          </p:cNvPr>
          <p:cNvSpPr txBox="1"/>
          <p:nvPr/>
        </p:nvSpPr>
        <p:spPr>
          <a:xfrm>
            <a:off x="4555450" y="1114405"/>
            <a:ext cx="19044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100" b="0" i="0" u="none" strike="noStrike" cap="none" normalizeH="0" baseline="0" noProof="0">
                <a:ln>
                  <a:noFill/>
                </a:ln>
                <a:solidFill>
                  <a:schemeClr val="bg1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Veeam Backup</a:t>
            </a:r>
            <a:br>
              <a:rPr kumimoji="0" lang="ko-KR" sz="1100" b="0" i="0" u="none" strike="noStrike" cap="none" normalizeH="0" baseline="0" noProof="0">
                <a:ln>
                  <a:noFill/>
                </a:ln>
                <a:solidFill>
                  <a:schemeClr val="bg1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</a:br>
            <a:r>
              <a:rPr kumimoji="0" lang="ko-KR" sz="1100" b="0" i="1" u="none" strike="noStrike" cap="none" normalizeH="0" baseline="0" noProof="0">
                <a:ln>
                  <a:noFill/>
                </a:ln>
                <a:solidFill>
                  <a:schemeClr val="bg1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for Microsoft Office 365 </a:t>
            </a:r>
            <a:r>
              <a:rPr kumimoji="0" lang="ko-KR" sz="1100" b="1" i="0" u="none" strike="noStrike" cap="none" normalizeH="0" baseline="0" noProof="0">
                <a:ln>
                  <a:noFill/>
                </a:ln>
                <a:solidFill>
                  <a:schemeClr val="bg1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v2</a:t>
            </a:r>
          </a:p>
        </p:txBody>
      </p:sp>
    </p:spTree>
    <p:extLst>
      <p:ext uri="{BB962C8B-B14F-4D97-AF65-F5344CB8AC3E}">
        <p14:creationId xmlns:p14="http://schemas.microsoft.com/office/powerpoint/2010/main" val="233917852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B17BE5-E8A3-411A-B3F2-DC18B33D12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/>
              <a:t>v4의 새로운 기능</a:t>
            </a:r>
          </a:p>
        </p:txBody>
      </p:sp>
    </p:spTree>
    <p:extLst>
      <p:ext uri="{BB962C8B-B14F-4D97-AF65-F5344CB8AC3E}">
        <p14:creationId xmlns:p14="http://schemas.microsoft.com/office/powerpoint/2010/main" val="296474254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E4FAFD30-DAD7-644B-B72C-B1007E625C54}"/>
              </a:ext>
            </a:extLst>
          </p:cNvPr>
          <p:cNvSpPr txBox="1">
            <a:spLocks/>
          </p:cNvSpPr>
          <p:nvPr/>
        </p:nvSpPr>
        <p:spPr>
          <a:xfrm>
            <a:off x="360000" y="1019423"/>
            <a:ext cx="4631100" cy="1216358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686047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-266700" algn="l" defTabSz="68604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74" indent="-213207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89" indent="-167946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74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99" indent="-172710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629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652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76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700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60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ko-KR" sz="1600" b="1" i="0" u="none" strike="noStrike" cap="none" normalizeH="0" baseline="0" noProof="0" dirty="0">
                <a:ln>
                  <a:noFill/>
                </a:ln>
                <a:solidFill>
                  <a:srgbClr val="93EB20"/>
                </a:solidFill>
                <a:uLnTx/>
                <a:uFillTx/>
                <a:latin typeface="Tahoma"/>
                <a:ea typeface="+mn-ea"/>
                <a:cs typeface="+mn-cs"/>
              </a:rPr>
              <a:t>신제품</a:t>
            </a:r>
            <a:r>
              <a:rPr kumimoji="0" lang="en-US" altLang="ko-KR" sz="1600" b="1" i="0" u="none" strike="noStrike" cap="none" normalizeH="0" baseline="0" noProof="0" dirty="0">
                <a:ln>
                  <a:noFill/>
                </a:ln>
                <a:solidFill>
                  <a:srgbClr val="93EB20"/>
                </a:solidFill>
                <a:uLnTx/>
                <a:uFillTx/>
                <a:latin typeface="Tahoma"/>
                <a:ea typeface="+mn-ea"/>
                <a:cs typeface="+mn-cs"/>
              </a:rPr>
              <a:t> </a:t>
            </a:r>
            <a:r>
              <a:rPr kumimoji="0" lang="ko-KR" sz="1600" i="0" u="none" strike="noStrike" cap="none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Tahoma"/>
                <a:ea typeface="+mn-ea"/>
                <a:cs typeface="+mn-cs"/>
              </a:rPr>
              <a:t>Veeam </a:t>
            </a:r>
            <a:r>
              <a:rPr kumimoji="0" lang="ko-KR" sz="1600" i="0" u="none" strike="noStrike" cap="none" normalizeH="0" baseline="0" noProof="0" dirty="0" err="1">
                <a:ln>
                  <a:noFill/>
                </a:ln>
                <a:solidFill>
                  <a:srgbClr val="FFFFFF"/>
                </a:solidFill>
                <a:uLnTx/>
                <a:uFillTx/>
                <a:latin typeface="Tahoma"/>
                <a:ea typeface="+mn-ea"/>
                <a:cs typeface="+mn-cs"/>
              </a:rPr>
              <a:t>Backup</a:t>
            </a:r>
            <a:r>
              <a:rPr kumimoji="0" lang="ko-KR" sz="1600" i="0" u="none" strike="noStrike" cap="none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Tahoma"/>
                <a:ea typeface="+mn-ea"/>
                <a:cs typeface="+mn-cs"/>
              </a:rPr>
              <a:t> </a:t>
            </a:r>
            <a:r>
              <a:rPr kumimoji="0" lang="ko-KR" sz="1600" i="1" u="none" strike="noStrike" cap="none" normalizeH="0" baseline="0" noProof="0" dirty="0" err="1">
                <a:ln>
                  <a:noFill/>
                </a:ln>
                <a:solidFill>
                  <a:srgbClr val="FFFFFF"/>
                </a:solidFill>
                <a:uLnTx/>
                <a:uFillTx/>
                <a:latin typeface="Tahoma"/>
                <a:ea typeface="+mn-ea"/>
                <a:cs typeface="+mn-cs"/>
              </a:rPr>
              <a:t>for</a:t>
            </a:r>
            <a:r>
              <a:rPr kumimoji="0" lang="ko-KR" sz="1600" i="1" u="none" strike="noStrike" cap="none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Tahoma"/>
                <a:ea typeface="+mn-ea"/>
                <a:cs typeface="+mn-cs"/>
              </a:rPr>
              <a:t> Microsoft Office 365 </a:t>
            </a:r>
            <a:r>
              <a:rPr kumimoji="0" lang="ko-KR" sz="1600" b="1" i="0" u="none" strike="noStrike" cap="none" normalizeH="0" baseline="0" noProof="0" dirty="0">
                <a:ln>
                  <a:noFill/>
                </a:ln>
                <a:solidFill>
                  <a:srgbClr val="93EB20"/>
                </a:solidFill>
                <a:uLnTx/>
                <a:uFillTx/>
                <a:latin typeface="Tahoma"/>
                <a:ea typeface="+mn-ea"/>
                <a:cs typeface="+mn-cs"/>
              </a:rPr>
              <a:t>v4 </a:t>
            </a:r>
            <a:r>
              <a:rPr kumimoji="0" lang="ko-KR" sz="1600" b="0" i="0" u="none" strike="noStrike" cap="none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Tahoma"/>
                <a:ea typeface="+mn-ea"/>
                <a:cs typeface="+mn-cs"/>
              </a:rPr>
              <a:t>는 클라우드 우선 기업을 위해 클라우드에 최적화된 배포 옵션을 제공합니다. </a:t>
            </a:r>
            <a:r>
              <a:rPr kumimoji="0" lang="en-US" altLang="ko-KR" sz="1600" b="0" i="0" u="none" strike="noStrike" cap="none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Tahoma"/>
                <a:ea typeface="+mn-ea"/>
                <a:cs typeface="+mn-cs"/>
              </a:rPr>
              <a:t>A</a:t>
            </a:r>
            <a:r>
              <a:rPr kumimoji="0" lang="ko-KR" sz="1600" b="0" i="0" u="none" strike="noStrike" cap="none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Tahoma"/>
                <a:ea typeface="+mn-ea"/>
                <a:cs typeface="+mn-cs"/>
              </a:rPr>
              <a:t>WS S3, Azure </a:t>
            </a:r>
            <a:r>
              <a:rPr kumimoji="0" lang="ko-KR" sz="1600" b="0" i="0" u="none" strike="noStrike" cap="none" normalizeH="0" baseline="0" noProof="0" dirty="0" err="1">
                <a:ln>
                  <a:noFill/>
                </a:ln>
                <a:solidFill>
                  <a:srgbClr val="FFFFFF"/>
                </a:solidFill>
                <a:uLnTx/>
                <a:uFillTx/>
                <a:latin typeface="Tahoma"/>
                <a:ea typeface="+mn-ea"/>
                <a:cs typeface="+mn-cs"/>
              </a:rPr>
              <a:t>Blob</a:t>
            </a:r>
            <a:r>
              <a:rPr kumimoji="0" lang="ko-KR" sz="1600" b="0" i="0" u="none" strike="noStrike" cap="none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Tahoma"/>
                <a:ea typeface="+mn-ea"/>
                <a:cs typeface="+mn-cs"/>
              </a:rPr>
              <a:t>, IBM </a:t>
            </a:r>
            <a:r>
              <a:rPr kumimoji="0" lang="ko-KR" sz="1600" b="0" i="0" u="none" strike="noStrike" cap="none" normalizeH="0" baseline="0" noProof="0" dirty="0" err="1">
                <a:ln>
                  <a:noFill/>
                </a:ln>
                <a:solidFill>
                  <a:srgbClr val="FFFFFF"/>
                </a:solidFill>
                <a:uLnTx/>
                <a:uFillTx/>
                <a:latin typeface="Tahoma"/>
                <a:ea typeface="+mn-ea"/>
                <a:cs typeface="+mn-cs"/>
              </a:rPr>
              <a:t>Cloud</a:t>
            </a:r>
            <a:r>
              <a:rPr kumimoji="0" lang="ko-KR" sz="1600" b="0" i="0" u="none" strike="noStrike" cap="none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Tahoma"/>
                <a:ea typeface="+mn-ea"/>
                <a:cs typeface="+mn-cs"/>
              </a:rPr>
              <a:t>, S3 호환 공급업체를 비롯한 비용 효율적인 오브젝트 스토리지를 사용하여 Office 365 데이터를 저장할 수 있습니다.</a:t>
            </a:r>
          </a:p>
          <a:p>
            <a:pPr marL="285750" marR="0" lvl="0" indent="-285750" algn="l" defTabSz="6860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285750" marR="0" lvl="0" indent="-285750" algn="l" defTabSz="6860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sz="1600" b="0" i="0" u="none" strike="noStrike" cap="none" normalizeH="0" baseline="0" noProof="0" dirty="0">
                <a:ln>
                  <a:noFill/>
                </a:ln>
                <a:solidFill>
                  <a:srgbClr val="93EB20"/>
                </a:solidFill>
                <a:uLnTx/>
                <a:uFillTx/>
                <a:latin typeface="Tahoma"/>
                <a:ea typeface="+mn-ea"/>
                <a:cs typeface="+mn-cs"/>
              </a:rPr>
              <a:t>오브젝트 스토리지를 통한 비용 절감</a:t>
            </a:r>
            <a:br>
              <a:rPr kumimoji="0" lang="ko-KR" sz="1600" b="0" i="0" u="none" strike="noStrike" cap="none" normalizeH="0" baseline="0" noProof="0" dirty="0">
                <a:ln>
                  <a:noFill/>
                </a:ln>
                <a:solidFill>
                  <a:srgbClr val="93EB20"/>
                </a:solidFill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ko-KR" sz="1600" b="0" i="0" u="none" strike="noStrike" cap="none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Tahoma"/>
                <a:ea typeface="+mn-ea"/>
                <a:cs typeface="+mn-cs"/>
              </a:rPr>
              <a:t>및 사용한 만큼만 비용 지불</a:t>
            </a:r>
          </a:p>
          <a:p>
            <a:pPr marL="285750" marR="0" lvl="0" indent="-285750" algn="l" defTabSz="6860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sz="1600" b="0" i="0" u="none" strike="noStrike" cap="none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Tahoma"/>
                <a:ea typeface="+mn-ea"/>
                <a:cs typeface="+mn-cs"/>
              </a:rPr>
              <a:t>무제한</a:t>
            </a:r>
            <a:r>
              <a:rPr lang="ko-KR" sz="1600" dirty="0">
                <a:solidFill>
                  <a:srgbClr val="FFFFFF"/>
                </a:solidFill>
                <a:latin typeface="Tahoma"/>
                <a:ea typeface="+mn-ea"/>
                <a:cs typeface="+mn-cs"/>
              </a:rPr>
              <a:t> </a:t>
            </a:r>
            <a:r>
              <a:rPr kumimoji="0" lang="ko-KR" sz="1600" b="0" i="0" u="none" strike="noStrike" cap="none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Tahoma"/>
                <a:ea typeface="+mn-ea"/>
                <a:cs typeface="+mn-cs"/>
              </a:rPr>
              <a:t>스토리지 용량으로</a:t>
            </a:r>
            <a:br>
              <a:rPr lang="ko-KR" sz="1600" dirty="0">
                <a:solidFill>
                  <a:srgbClr val="FFFFFF"/>
                </a:solidFill>
                <a:latin typeface="Tahoma"/>
                <a:ea typeface="+mn-ea"/>
                <a:cs typeface="+mn-cs"/>
              </a:rPr>
            </a:br>
            <a:r>
              <a:rPr lang="ko-KR" sz="1600" dirty="0">
                <a:solidFill>
                  <a:srgbClr val="93EB20"/>
                </a:solidFill>
                <a:latin typeface="Tahoma"/>
                <a:ea typeface="+mn-ea"/>
                <a:cs typeface="+mn-cs"/>
              </a:rPr>
              <a:t>무제한 확장성 활용</a:t>
            </a:r>
          </a:p>
          <a:p>
            <a:pPr marL="285750" marR="0" lvl="0" indent="-285750" algn="l" defTabSz="6860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ko-KR" sz="1600" dirty="0">
                <a:solidFill>
                  <a:srgbClr val="FFFFFF"/>
                </a:solidFill>
                <a:latin typeface="Tahoma"/>
                <a:ea typeface="+mn-ea"/>
                <a:cs typeface="+mn-cs"/>
              </a:rPr>
              <a:t>복잡한 계획 </a:t>
            </a:r>
            <a:r>
              <a:rPr kumimoji="0" lang="ko-KR" sz="1600" b="0" i="0" u="none" strike="noStrike" cap="none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Tahoma"/>
                <a:ea typeface="+mn-ea"/>
                <a:cs typeface="+mn-cs"/>
              </a:rPr>
              <a:t>없이</a:t>
            </a:r>
            <a:br>
              <a:rPr lang="ko-KR" sz="1600" dirty="0">
                <a:latin typeface="Tahoma"/>
                <a:ea typeface="+mn-ea"/>
                <a:cs typeface="+mn-cs"/>
              </a:rPr>
            </a:br>
            <a:r>
              <a:rPr kumimoji="0" lang="ko-KR" sz="1600" b="0" i="0" u="none" strike="noStrike" cap="none" normalizeH="0" baseline="0" noProof="0" dirty="0">
                <a:ln>
                  <a:noFill/>
                </a:ln>
                <a:solidFill>
                  <a:srgbClr val="93EB20"/>
                </a:solidFill>
                <a:uLnTx/>
                <a:uFillTx/>
                <a:latin typeface="Tahoma"/>
                <a:ea typeface="+mn-ea"/>
                <a:cs typeface="+mn-cs"/>
              </a:rPr>
              <a:t>퍼블릭 클라우드의 배포 간소</a:t>
            </a:r>
            <a:r>
              <a:rPr kumimoji="0" lang="ko-KR" sz="1600" b="0" i="0" u="none" strike="noStrike" cap="none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Tahoma"/>
                <a:ea typeface="+mn-ea"/>
                <a:cs typeface="+mn-cs"/>
              </a:rPr>
              <a:t> </a:t>
            </a:r>
          </a:p>
          <a:p>
            <a:pPr marL="0" marR="0" lvl="0" indent="0" algn="l" defTabSz="6860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60EC88-288E-46E2-832F-7455FAE2B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/>
              <a:t>오브젝트 스토리지 지원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650852-2994-4F8D-92B5-5F12735137D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1125" y="1109442"/>
            <a:ext cx="3532813" cy="339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44060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B0D0BE-D402-44F2-832D-6611461C78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458" t="1950" r="36047" b="18258"/>
          <a:stretch/>
        </p:blipFill>
        <p:spPr>
          <a:xfrm>
            <a:off x="4714875" y="0"/>
            <a:ext cx="4429125" cy="4183254"/>
          </a:xfrm>
          <a:prstGeom prst="rect">
            <a:avLst/>
          </a:prstGeom>
        </p:spPr>
      </p:pic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E4FAFD30-DAD7-644B-B72C-B1007E625C54}"/>
              </a:ext>
            </a:extLst>
          </p:cNvPr>
          <p:cNvSpPr txBox="1">
            <a:spLocks/>
          </p:cNvSpPr>
          <p:nvPr/>
        </p:nvSpPr>
        <p:spPr>
          <a:xfrm>
            <a:off x="360001" y="2068839"/>
            <a:ext cx="4545374" cy="1161997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686047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-266700" algn="l" defTabSz="68604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74" indent="-213207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89" indent="-167946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74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99" indent="-172710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629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652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76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700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60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altLang="ko-KR" sz="1600" b="0" i="0" u="none" strike="noStrike" cap="none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v</a:t>
            </a:r>
            <a:r>
              <a:rPr kumimoji="0" lang="ko-KR" sz="1600" b="0" i="0" u="none" strike="noStrike" cap="none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4는 데이터가 안전하게 보호될 수 있도록 오브젝트 스토리지의 Office 365 데이터에 대한 보관 암호화를 통해 추가 보안을 제공합니다.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CE7F9-445C-426E-B1A1-E148A7538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</p:spPr>
        <p:txBody>
          <a:bodyPr/>
          <a:lstStyle/>
          <a:p>
            <a:r>
              <a:rPr lang="ko-KR"/>
              <a:t>추가 보안</a:t>
            </a:r>
          </a:p>
        </p:txBody>
      </p:sp>
    </p:spTree>
    <p:extLst>
      <p:ext uri="{BB962C8B-B14F-4D97-AF65-F5344CB8AC3E}">
        <p14:creationId xmlns:p14="http://schemas.microsoft.com/office/powerpoint/2010/main" val="285727077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E4FAFD30-DAD7-644B-B72C-B1007E625C54}"/>
              </a:ext>
            </a:extLst>
          </p:cNvPr>
          <p:cNvSpPr txBox="1">
            <a:spLocks/>
          </p:cNvSpPr>
          <p:nvPr/>
        </p:nvSpPr>
        <p:spPr>
          <a:xfrm>
            <a:off x="223989" y="2019395"/>
            <a:ext cx="4576612" cy="1161997"/>
          </a:xfrm>
          <a:prstGeom prst="rect">
            <a:avLst/>
          </a:prstGeom>
        </p:spPr>
        <p:txBody>
          <a:bodyPr anchor="t"/>
          <a:lstStyle>
            <a:lvl1pPr marL="0" indent="0" algn="l" defTabSz="686047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-266700" algn="l" defTabSz="68604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74" indent="-213207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89" indent="-167946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74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99" indent="-172710" algn="l" defTabSz="686047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629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652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76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700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60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ko-KR" sz="1600" b="0" i="0" u="none" strike="noStrike" cap="none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SharePoint </a:t>
            </a:r>
            <a:r>
              <a:rPr kumimoji="0" lang="ko-KR" sz="1600" b="0" i="0" u="none" strike="noStrike" cap="none" normalizeH="0" baseline="0" noProof="0" dirty="0" err="1">
                <a:ln>
                  <a:noFill/>
                </a:ln>
                <a:solidFill>
                  <a:srgbClr val="FFFFFF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Online</a:t>
            </a:r>
            <a:r>
              <a:rPr kumimoji="0" lang="ko-KR" sz="1600" b="0" i="0" u="none" strike="noStrike" cap="none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및 OneDrive </a:t>
            </a:r>
            <a:r>
              <a:rPr kumimoji="0" lang="ko-KR" sz="1600" b="0" i="0" u="none" strike="noStrike" cap="none" normalizeH="0" baseline="0" noProof="0" dirty="0" err="1">
                <a:ln>
                  <a:noFill/>
                </a:ln>
                <a:solidFill>
                  <a:srgbClr val="FFFFFF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for</a:t>
            </a:r>
            <a:r>
              <a:rPr kumimoji="0" lang="ko-KR" sz="1600" b="0" i="0" u="none" strike="noStrike" cap="none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Business 데이터에 대한 백업 성능을 더욱 개선하여</a:t>
            </a:r>
            <a:r>
              <a:rPr lang="ko-KR" sz="1600" dirty="0">
                <a:solidFill>
                  <a:srgbClr val="FFFFFF"/>
                </a:solidFill>
                <a:latin typeface="Tahoma" panose="020B0604030504040204" pitchFamily="34" charset="0"/>
                <a:ea typeface="+mn-ea"/>
                <a:cs typeface="+mn-cs"/>
              </a:rPr>
              <a:t> </a:t>
            </a:r>
            <a:r>
              <a:rPr kumimoji="0" lang="ko-KR" sz="1600" b="0" i="0" u="none" strike="noStrike" cap="none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백업 </a:t>
            </a:r>
            <a:r>
              <a:rPr lang="ko-KR" altLang="en-US" sz="1600" dirty="0">
                <a:solidFill>
                  <a:srgbClr val="FFFFFF"/>
                </a:solidFill>
                <a:latin typeface="Tahoma" panose="020B0604030504040204" pitchFamily="34" charset="0"/>
              </a:rPr>
              <a:t>시</a:t>
            </a:r>
            <a:r>
              <a:rPr kumimoji="0" lang="ko-KR" sz="1600" b="0" i="0" u="none" strike="noStrike" cap="none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간을 단축하고 목표 복원 시간(RTO) 및 목표 복원 지점(RPO)을 보장합니다.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0C9EE1-929F-4BF2-B837-1D98F8F48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71451"/>
            <a:ext cx="8621630" cy="553998"/>
          </a:xfrm>
        </p:spPr>
        <p:txBody>
          <a:bodyPr/>
          <a:lstStyle/>
          <a:p>
            <a:r>
              <a:rPr lang="ko-KR"/>
              <a:t>더 빠른 백업 성능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A22DEB-47D7-47FA-81EB-43368C1DAFB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0815" y="171451"/>
            <a:ext cx="407832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94164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sz="5400" dirty="0"/>
              <a:t>v4에서 오브젝트 스토리지 지원의 작동 방식 </a:t>
            </a:r>
          </a:p>
        </p:txBody>
      </p:sp>
    </p:spTree>
    <p:extLst>
      <p:ext uri="{BB962C8B-B14F-4D97-AF65-F5344CB8AC3E}">
        <p14:creationId xmlns:p14="http://schemas.microsoft.com/office/powerpoint/2010/main" val="258995216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2404209" y="1754507"/>
            <a:ext cx="53423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사용자 실수에 의한 삭제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보안 위협 및 보존 정책 </a:t>
            </a:r>
            <a:r>
              <a:rPr lang="ko-KR" altLang="en-US" sz="1400" dirty="0" err="1">
                <a:solidFill>
                  <a:schemeClr val="bg1"/>
                </a:solidFill>
              </a:rPr>
              <a:t>미흡으로부터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rgbClr val="93EB20"/>
                </a:solidFill>
              </a:rPr>
              <a:t>Office 365 </a:t>
            </a:r>
            <a:r>
              <a:rPr lang="ko-KR" altLang="en-US" sz="1400" dirty="0">
                <a:solidFill>
                  <a:srgbClr val="93EB20"/>
                </a:solidFill>
              </a:rPr>
              <a:t>데이터 보호</a:t>
            </a:r>
            <a:endParaRPr lang="en-US" sz="1400" dirty="0">
              <a:solidFill>
                <a:schemeClr val="bg1"/>
              </a:solidFill>
              <a:latin typeface="Tahoma"/>
            </a:endParaRPr>
          </a:p>
        </p:txBody>
      </p:sp>
      <p:sp>
        <p:nvSpPr>
          <p:cNvPr id="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Office 365 </a:t>
            </a:r>
            <a:r>
              <a:rPr lang="ko-KR" altLang="en-US" dirty="0"/>
              <a:t>백업 및 복구</a:t>
            </a:r>
            <a:endParaRPr lang="en-US" sz="3600" dirty="0"/>
          </a:p>
        </p:txBody>
      </p:sp>
      <p:sp>
        <p:nvSpPr>
          <p:cNvPr id="29" name="Rectangle 28"/>
          <p:cNvSpPr/>
          <p:nvPr/>
        </p:nvSpPr>
        <p:spPr>
          <a:xfrm>
            <a:off x="2404209" y="2831286"/>
            <a:ext cx="57587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업계 최고의 복구 다양성 및 유연성으로 개별 </a:t>
            </a:r>
            <a:r>
              <a:rPr lang="en-US" altLang="ko-KR" sz="1400" dirty="0">
                <a:solidFill>
                  <a:schemeClr val="bg1"/>
                </a:solidFill>
              </a:rPr>
              <a:t>Office 365 </a:t>
            </a:r>
            <a:r>
              <a:rPr lang="ko-KR" altLang="en-US" sz="1400" dirty="0">
                <a:solidFill>
                  <a:schemeClr val="bg1"/>
                </a:solidFill>
              </a:rPr>
              <a:t>항목 및 파일을 </a:t>
            </a:r>
            <a:r>
              <a:rPr lang="ko-KR" altLang="en-US" sz="1400" dirty="0">
                <a:solidFill>
                  <a:srgbClr val="93EB20"/>
                </a:solidFill>
              </a:rPr>
              <a:t>빠르게 복구</a:t>
            </a:r>
            <a:endParaRPr lang="en-US" sz="1400" dirty="0">
              <a:solidFill>
                <a:schemeClr val="bg1"/>
              </a:solidFill>
              <a:latin typeface="Tahoma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404208" y="3825981"/>
            <a:ext cx="57587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783">
              <a:defRPr/>
            </a:pPr>
            <a:r>
              <a:rPr lang="ko-KR" altLang="en-US" sz="1400" dirty="0">
                <a:solidFill>
                  <a:schemeClr val="bg1"/>
                </a:solidFill>
              </a:rPr>
              <a:t>손쉽고 효율적인 </a:t>
            </a:r>
            <a:r>
              <a:rPr lang="en-US" altLang="ko-KR" sz="1400" dirty="0">
                <a:solidFill>
                  <a:schemeClr val="bg1"/>
                </a:solidFill>
              </a:rPr>
              <a:t>Office 365</a:t>
            </a:r>
            <a:r>
              <a:rPr lang="ko-KR" altLang="en-US" sz="1400" dirty="0">
                <a:solidFill>
                  <a:schemeClr val="bg1"/>
                </a:solidFill>
              </a:rPr>
              <a:t>의 </a:t>
            </a:r>
            <a:r>
              <a:rPr lang="en-US" altLang="ko-KR" sz="1400" dirty="0">
                <a:solidFill>
                  <a:schemeClr val="bg1"/>
                </a:solidFill>
              </a:rPr>
              <a:t>eDiscovery </a:t>
            </a:r>
            <a:r>
              <a:rPr lang="ko-KR" altLang="en-US" sz="1400" dirty="0">
                <a:solidFill>
                  <a:schemeClr val="bg1"/>
                </a:solidFill>
              </a:rPr>
              <a:t>구성으로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rgbClr val="93EB20"/>
                </a:solidFill>
              </a:rPr>
              <a:t>법적 및 규정 준수 요구 사항 충족</a:t>
            </a:r>
            <a:endParaRPr lang="en-US" sz="1800" dirty="0">
              <a:solidFill>
                <a:schemeClr val="bg1"/>
              </a:solidFill>
              <a:latin typeface="Tahoma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8BACE4-FF92-4A3D-B39A-DA27C460D8A9}"/>
              </a:ext>
            </a:extLst>
          </p:cNvPr>
          <p:cNvSpPr/>
          <p:nvPr/>
        </p:nvSpPr>
        <p:spPr>
          <a:xfrm>
            <a:off x="389437" y="965045"/>
            <a:ext cx="89350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83">
              <a:defRPr/>
            </a:pPr>
            <a:r>
              <a:rPr lang="en-US" sz="1400" b="1" dirty="0">
                <a:solidFill>
                  <a:schemeClr val="bg1"/>
                </a:solidFill>
                <a:latin typeface="Tahoma"/>
              </a:rPr>
              <a:t>Office 365 </a:t>
            </a:r>
            <a:r>
              <a:rPr lang="ko-KR" altLang="en-US" sz="1400" b="1" dirty="0">
                <a:solidFill>
                  <a:schemeClr val="bg1"/>
                </a:solidFill>
                <a:latin typeface="Tahoma"/>
              </a:rPr>
              <a:t>데이터를 </a:t>
            </a:r>
            <a:r>
              <a:rPr lang="ko-KR" altLang="en-US" sz="1400" b="1" dirty="0" err="1">
                <a:solidFill>
                  <a:schemeClr val="bg1"/>
                </a:solidFill>
                <a:latin typeface="Tahoma"/>
              </a:rPr>
              <a:t>온프레미스</a:t>
            </a:r>
            <a:r>
              <a:rPr lang="en-US" altLang="ko-KR" sz="1400" b="1" dirty="0">
                <a:solidFill>
                  <a:schemeClr val="bg1"/>
                </a:solidFill>
                <a:latin typeface="Tahoma"/>
              </a:rPr>
              <a:t>, Azure, AWS </a:t>
            </a:r>
            <a:r>
              <a:rPr lang="ko-KR" altLang="en-US" sz="1400" b="1" dirty="0">
                <a:solidFill>
                  <a:schemeClr val="bg1"/>
                </a:solidFill>
                <a:latin typeface="Tahoma"/>
              </a:rPr>
              <a:t>등에 </a:t>
            </a:r>
            <a:r>
              <a:rPr lang="ko-KR" altLang="en-US" sz="1400" b="1" dirty="0">
                <a:solidFill>
                  <a:srgbClr val="00E296"/>
                </a:solidFill>
                <a:latin typeface="Tahoma"/>
              </a:rPr>
              <a:t>안전하게 보호 및 손쉬운 복구</a:t>
            </a:r>
            <a:endParaRPr lang="en-US" sz="1400" b="1" dirty="0">
              <a:solidFill>
                <a:srgbClr val="00E296"/>
              </a:solidFill>
              <a:latin typeface="Tahoma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E713BB6-46A7-41E2-ADC9-79FA62091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5462" y="3821267"/>
            <a:ext cx="447675" cy="54292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6CE1B9C-2B75-4069-BFE8-0D16B1CA73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09749" y="2817170"/>
            <a:ext cx="476250" cy="59055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D6EB66E-85B4-4FC2-9F06-FA4352786A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85937" y="1736415"/>
            <a:ext cx="52387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68142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F4571-1173-4FD3-B4D3-DD7104ED5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dirty="0"/>
              <a:t>오브젝트 스토리지 </a:t>
            </a:r>
            <a:r>
              <a:rPr lang="ko-KR" dirty="0" err="1"/>
              <a:t>리포지토리</a:t>
            </a:r>
            <a:endParaRPr lang="ko-K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280CD-70AC-49F4-93A5-341276022BB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78822" y="982650"/>
            <a:ext cx="8362950" cy="2154436"/>
          </a:xfrm>
        </p:spPr>
        <p:txBody>
          <a:bodyPr/>
          <a:lstStyle/>
          <a:p>
            <a:pPr lvl="1"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ko-KR" dirty="0">
                <a:solidFill>
                  <a:schemeClr val="bg1"/>
                </a:solidFill>
              </a:rPr>
              <a:t>마법사 중심</a:t>
            </a:r>
          </a:p>
          <a:p>
            <a:pPr lvl="1"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ko-KR" dirty="0">
                <a:solidFill>
                  <a:schemeClr val="bg1"/>
                </a:solidFill>
              </a:rPr>
              <a:t>Veeam </a:t>
            </a:r>
            <a:r>
              <a:rPr lang="ko-KR" dirty="0" err="1">
                <a:solidFill>
                  <a:schemeClr val="bg1"/>
                </a:solidFill>
              </a:rPr>
              <a:t>Backup</a:t>
            </a:r>
            <a:r>
              <a:rPr lang="ko-KR" dirty="0">
                <a:solidFill>
                  <a:schemeClr val="bg1"/>
                </a:solidFill>
              </a:rPr>
              <a:t> &amp; </a:t>
            </a:r>
            <a:r>
              <a:rPr lang="ko-KR" dirty="0" err="1">
                <a:solidFill>
                  <a:schemeClr val="bg1"/>
                </a:solidFill>
              </a:rPr>
              <a:t>Replication</a:t>
            </a:r>
            <a:r>
              <a:rPr lang="ko-K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™</a:t>
            </a:r>
            <a:r>
              <a:rPr lang="ko-KR" dirty="0" err="1">
                <a:solidFill>
                  <a:schemeClr val="bg1"/>
                </a:solidFill>
              </a:rPr>
              <a:t>과</a:t>
            </a:r>
            <a:r>
              <a:rPr lang="ko-KR" dirty="0">
                <a:solidFill>
                  <a:schemeClr val="bg1"/>
                </a:solidFill>
              </a:rPr>
              <a:t> 유사한 익숙한 UI</a:t>
            </a:r>
          </a:p>
          <a:p>
            <a:pPr lvl="1"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ko-KR" dirty="0">
                <a:solidFill>
                  <a:schemeClr val="bg1"/>
                </a:solidFill>
              </a:rPr>
              <a:t>클라우드에 </a:t>
            </a:r>
            <a:r>
              <a:rPr lang="ko-KR" b="1" dirty="0">
                <a:solidFill>
                  <a:schemeClr val="bg1"/>
                </a:solidFill>
              </a:rPr>
              <a:t>직접</a:t>
            </a:r>
            <a:r>
              <a:rPr lang="ko-KR" dirty="0">
                <a:solidFill>
                  <a:schemeClr val="bg1"/>
                </a:solidFill>
              </a:rPr>
              <a:t> 백업</a:t>
            </a:r>
          </a:p>
          <a:p>
            <a:pPr lvl="1"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ko-KR" dirty="0">
                <a:solidFill>
                  <a:schemeClr val="bg1"/>
                </a:solidFill>
              </a:rPr>
              <a:t>암호화 (!)</a:t>
            </a:r>
          </a:p>
          <a:p>
            <a:pPr lvl="1">
              <a:buClr>
                <a:srgbClr val="93EB20"/>
              </a:buClr>
              <a:buFont typeface="Wingdings" panose="05000000000000000000" pitchFamily="2" charset="2"/>
              <a:buChar char="ü"/>
            </a:pPr>
            <a:endParaRPr lang="en-US" dirty="0">
              <a:solidFill>
                <a:schemeClr val="bg1"/>
              </a:solidFill>
            </a:endParaRPr>
          </a:p>
          <a:p>
            <a:pPr lvl="1">
              <a:buClr>
                <a:srgbClr val="93EB20"/>
              </a:buClr>
              <a:buFont typeface="Wingdings" panose="05000000000000000000" pitchFamily="2" charset="2"/>
              <a:buChar char="ü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Clr>
                <a:srgbClr val="93EB20"/>
              </a:buClr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24" name="Content Placeholder 1">
            <a:extLst>
              <a:ext uri="{FF2B5EF4-FFF2-40B4-BE49-F238E27FC236}">
                <a16:creationId xmlns:a16="http://schemas.microsoft.com/office/drawing/2014/main" id="{16306D2B-64A4-48B0-AA3E-E4A712D95B5D}"/>
              </a:ext>
            </a:extLst>
          </p:cNvPr>
          <p:cNvSpPr txBox="1">
            <a:spLocks/>
          </p:cNvSpPr>
          <p:nvPr/>
        </p:nvSpPr>
        <p:spPr>
          <a:xfrm>
            <a:off x="4517729" y="2825872"/>
            <a:ext cx="1913983" cy="615336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ko-KR" sz="1100" i="0" u="none" strike="noStrike" cap="none" normalizeH="0" baseline="0" noProof="0">
                <a:ln>
                  <a:noFill/>
                </a:ln>
                <a:solidFill>
                  <a:schemeClr val="bg1"/>
                </a:solidFill>
                <a:uLnTx/>
                <a:uFillTx/>
                <a:latin typeface="Tahoma"/>
              </a:rPr>
              <a:t>Amazon S3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6798DC-FBDC-4822-92DC-AF60D03CD7A6}"/>
              </a:ext>
            </a:extLst>
          </p:cNvPr>
          <p:cNvSpPr/>
          <p:nvPr/>
        </p:nvSpPr>
        <p:spPr>
          <a:xfrm>
            <a:off x="6834378" y="2783747"/>
            <a:ext cx="1643736" cy="421072"/>
          </a:xfrm>
          <a:prstGeom prst="rect">
            <a:avLst/>
          </a:prstGeom>
        </p:spPr>
        <p:txBody>
          <a:bodyPr wrap="square" tIns="3600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100" i="0" u="none" strike="noStrike" cap="none" normalizeH="0" baseline="0" noProof="0">
                <a:ln>
                  <a:noFill/>
                </a:ln>
                <a:solidFill>
                  <a:schemeClr val="bg1"/>
                </a:solidFill>
                <a:uLnTx/>
                <a:uFillTx/>
                <a:latin typeface="Tahoma"/>
              </a:rPr>
              <a:t>Microsoft Azure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100" i="0" u="none" strike="noStrike" cap="none" normalizeH="0" baseline="0" noProof="0">
                <a:ln>
                  <a:noFill/>
                </a:ln>
                <a:solidFill>
                  <a:schemeClr val="bg1"/>
                </a:solidFill>
                <a:uLnTx/>
                <a:uFillTx/>
                <a:latin typeface="Tahoma"/>
                <a:ea typeface="+mn-ea"/>
                <a:cs typeface="+mn-cs"/>
              </a:rPr>
              <a:t>Blob 스토리지 </a:t>
            </a:r>
          </a:p>
        </p:txBody>
      </p:sp>
      <p:sp>
        <p:nvSpPr>
          <p:cNvPr id="32" name="Content Placeholder 1">
            <a:extLst>
              <a:ext uri="{FF2B5EF4-FFF2-40B4-BE49-F238E27FC236}">
                <a16:creationId xmlns:a16="http://schemas.microsoft.com/office/drawing/2014/main" id="{9D1663A7-D88F-42C9-B615-DBF797BAD2C9}"/>
              </a:ext>
            </a:extLst>
          </p:cNvPr>
          <p:cNvSpPr txBox="1">
            <a:spLocks/>
          </p:cNvSpPr>
          <p:nvPr/>
        </p:nvSpPr>
        <p:spPr>
          <a:xfrm>
            <a:off x="4131263" y="4002342"/>
            <a:ext cx="2686914" cy="767321"/>
          </a:xfrm>
          <a:prstGeom prst="rect">
            <a:avLst/>
          </a:prstGeom>
        </p:spPr>
        <p:txBody>
          <a:bodyPr vert="horz" wrap="square" lIns="0" tIns="36000" rIns="0" bIns="0" rtlCol="0" anchor="t">
            <a:spAutoFit/>
          </a:bodyPr>
          <a:lstStyle>
            <a:lvl1pPr marL="0" indent="0" algn="l" defTabSz="68601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65000"/>
                  <a:lumOff val="35000"/>
                </a:schemeClr>
              </a:buClr>
              <a:buSzPct val="90000"/>
              <a:buFont typeface="Arial" pitchFamily="34" charset="0"/>
              <a:buNone/>
              <a:defRPr sz="2400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68601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65000"/>
                  <a:lumOff val="35000"/>
                </a:schemeClr>
              </a:buClr>
              <a:buSzPct val="90000"/>
              <a:buFont typeface="Arial" pitchFamily="34" charset="0"/>
              <a:buNone/>
              <a:tabLst/>
              <a:defRPr sz="2000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40" indent="-213197" algn="l" defTabSz="68601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35" indent="-167938" algn="l" defTabSz="68601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40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35" indent="-172702" algn="l" defTabSz="68601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35" indent="-171504" algn="l" defTabSz="6860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40" indent="-171504" algn="l" defTabSz="6860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548" indent="-171504" algn="l" defTabSz="6860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554" indent="-171504" algn="l" defTabSz="6860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60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>
                  <a:lumMod val="65000"/>
                  <a:lumOff val="35000"/>
                </a:srgbClr>
              </a:buClr>
              <a:buSzPct val="90000"/>
              <a:buFont typeface="Arial" pitchFamily="34" charset="0"/>
              <a:buNone/>
              <a:tabLst/>
              <a:defRPr/>
            </a:pPr>
            <a:r>
              <a:rPr kumimoji="0" lang="ko-KR" sz="1100" i="0" u="none" strike="noStrike" cap="none" normalizeH="0" baseline="0" noProof="0">
                <a:ln>
                  <a:noFill/>
                </a:ln>
                <a:solidFill>
                  <a:schemeClr val="bg1"/>
                </a:solidFill>
                <a:uLnTx/>
                <a:uFillTx/>
                <a:latin typeface="Tahoma"/>
              </a:rPr>
              <a:t>S3 호환 오브젝트 스토리지</a:t>
            </a:r>
          </a:p>
          <a:p>
            <a:pPr marR="0" lvl="0" algn="ctr" defTabSz="6860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65000"/>
                  <a:lumOff val="35000"/>
                </a:srgbClr>
              </a:buClr>
              <a:buSzPct val="90000"/>
              <a:tabLst/>
              <a:defRPr/>
            </a:pPr>
            <a:r>
              <a:rPr kumimoji="0" lang="ko-KR" sz="1050" i="0" u="none" strike="noStrike" cap="none" normalizeH="0" baseline="0" noProof="0">
                <a:ln>
                  <a:noFill/>
                </a:ln>
                <a:solidFill>
                  <a:schemeClr val="bg1"/>
                </a:solidFill>
                <a:uLnTx/>
                <a:uFillTx/>
                <a:latin typeface="Tahoma"/>
                <a:ea typeface="+mn-ea"/>
                <a:cs typeface="+mn-cs"/>
              </a:rPr>
              <a:t>온-프레미스 스토리지 디바이스</a:t>
            </a:r>
            <a:br>
              <a:rPr kumimoji="0" lang="ko-KR" sz="1050" i="0" u="none" strike="noStrike" cap="none" normalizeH="0" baseline="0" noProof="0">
                <a:ln>
                  <a:noFill/>
                </a:ln>
                <a:solidFill>
                  <a:schemeClr val="bg1"/>
                </a:solidFill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ko-KR" sz="1050" i="0" u="none" strike="noStrike" cap="none" normalizeH="0" baseline="0" noProof="0">
                <a:ln>
                  <a:noFill/>
                </a:ln>
                <a:solidFill>
                  <a:schemeClr val="bg1"/>
                </a:solidFill>
                <a:uLnTx/>
                <a:uFillTx/>
                <a:latin typeface="Tahoma"/>
                <a:ea typeface="+mn-ea"/>
                <a:cs typeface="+mn-cs"/>
              </a:rPr>
              <a:t>(하드웨어 또는 소프트웨어 기반)</a:t>
            </a:r>
          </a:p>
          <a:p>
            <a:pPr marR="0" lvl="0" algn="ctr" defTabSz="6860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65000"/>
                  <a:lumOff val="35000"/>
                </a:srgbClr>
              </a:buClr>
              <a:buSzPct val="90000"/>
              <a:tabLst/>
              <a:defRPr/>
            </a:pPr>
            <a:r>
              <a:rPr kumimoji="0" lang="ko-KR" sz="1050" i="0" u="none" strike="noStrike" cap="none" normalizeH="0" baseline="0" noProof="0">
                <a:ln>
                  <a:noFill/>
                </a:ln>
                <a:solidFill>
                  <a:schemeClr val="bg1"/>
                </a:solidFill>
                <a:uLnTx/>
                <a:uFillTx/>
                <a:latin typeface="Tahoma"/>
              </a:rPr>
              <a:t>S3 호환 서비스 제공업체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3B94F2-9578-4F59-B2CA-76B22A3FBD74}"/>
              </a:ext>
            </a:extLst>
          </p:cNvPr>
          <p:cNvSpPr/>
          <p:nvPr/>
        </p:nvSpPr>
        <p:spPr>
          <a:xfrm>
            <a:off x="6818177" y="4002342"/>
            <a:ext cx="1643736" cy="251795"/>
          </a:xfrm>
          <a:prstGeom prst="rect">
            <a:avLst/>
          </a:prstGeom>
        </p:spPr>
        <p:txBody>
          <a:bodyPr wrap="square" tIns="3600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100" i="0" u="none" strike="noStrike" cap="none" normalizeH="0" baseline="0" noProof="0">
                <a:ln>
                  <a:noFill/>
                </a:ln>
                <a:solidFill>
                  <a:schemeClr val="bg1"/>
                </a:solidFill>
                <a:uLnTx/>
                <a:uFillTx/>
                <a:latin typeface="Tahoma"/>
              </a:rPr>
              <a:t>IBM Cloud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381C4BA-2A3B-48DC-AEB4-8CA2128C2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6720" y="2156757"/>
            <a:ext cx="576000" cy="576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2A69C61-438B-49FC-9D50-F58906BFB3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68246" y="2156757"/>
            <a:ext cx="576000" cy="576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5F32DFEF-93B2-4C1A-A52A-9D685C50A1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68246" y="3335317"/>
            <a:ext cx="576000" cy="576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551F1E0-18ED-401A-A96B-15934A9EB7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86720" y="3335317"/>
            <a:ext cx="576000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0804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sz="5400">
                <a:solidFill>
                  <a:srgbClr val="93EB20"/>
                </a:solidFill>
              </a:rPr>
              <a:t>행동에 옮기기!</a:t>
            </a:r>
          </a:p>
          <a:p>
            <a:r>
              <a:rPr lang="ko-KR" sz="3200"/>
              <a:t>핵심 요점</a:t>
            </a:r>
          </a:p>
        </p:txBody>
      </p:sp>
    </p:spTree>
    <p:extLst>
      <p:ext uri="{BB962C8B-B14F-4D97-AF65-F5344CB8AC3E}">
        <p14:creationId xmlns:p14="http://schemas.microsoft.com/office/powerpoint/2010/main" val="256168850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BA412B-8D3C-4709-99CA-446CF25BA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15553"/>
          </a:xfrm>
        </p:spPr>
        <p:txBody>
          <a:bodyPr/>
          <a:lstStyle/>
          <a:p>
            <a:r>
              <a:rPr lang="ko-KR" sz="4000" dirty="0"/>
              <a:t>새로운 내용을 읽고 활용!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2DE634-F12E-4C6A-8F42-920F01F14779}"/>
              </a:ext>
            </a:extLst>
          </p:cNvPr>
          <p:cNvSpPr/>
          <p:nvPr/>
        </p:nvSpPr>
        <p:spPr bwMode="auto">
          <a:xfrm>
            <a:off x="485616" y="1551942"/>
            <a:ext cx="2697300" cy="2509942"/>
          </a:xfrm>
          <a:prstGeom prst="rect">
            <a:avLst/>
          </a:prstGeom>
          <a:solidFill>
            <a:srgbClr val="00B49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E3FE5F-7291-43E3-BE5C-906C31C4222D}"/>
              </a:ext>
            </a:extLst>
          </p:cNvPr>
          <p:cNvSpPr/>
          <p:nvPr/>
        </p:nvSpPr>
        <p:spPr bwMode="auto">
          <a:xfrm>
            <a:off x="485616" y="1298863"/>
            <a:ext cx="2697300" cy="253078"/>
          </a:xfrm>
          <a:prstGeom prst="rect">
            <a:avLst/>
          </a:prstGeom>
          <a:solidFill>
            <a:srgbClr val="00373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05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</a:rPr>
              <a:t>O365 공동 책임 모델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352FD3F-C3E5-4B77-B9AC-6580DCDDD277}"/>
              </a:ext>
            </a:extLst>
          </p:cNvPr>
          <p:cNvSpPr txBox="1">
            <a:spLocks/>
          </p:cNvSpPr>
          <p:nvPr/>
        </p:nvSpPr>
        <p:spPr>
          <a:xfrm>
            <a:off x="485616" y="3437012"/>
            <a:ext cx="2697300" cy="624873"/>
          </a:xfrm>
          <a:prstGeom prst="rect">
            <a:avLst/>
          </a:prstGeom>
        </p:spPr>
        <p:txBody>
          <a:bodyPr/>
          <a:lstStyle>
            <a:lvl1pPr marL="271451" indent="-271451" algn="l" defTabSz="686013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87" indent="-266687" algn="l" defTabSz="68601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40" indent="-213197" algn="l" defTabSz="68601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35" indent="-167938" algn="l" defTabSz="68601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40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35" indent="-172702" algn="l" defTabSz="68601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35" indent="-171504" algn="l" defTabSz="6860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40" indent="-171504" algn="l" defTabSz="6860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548" indent="-171504" algn="l" defTabSz="6860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554" indent="-171504" algn="l" defTabSz="6860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60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</a:rPr>
              <a:t>정확히 Microsoft가 제공하는 것이 무엇이며, 백업 솔루션이 없으면 IT 조직의 어떤 부분이 취약해지는지 설명하는 최고의 자료입니다. </a:t>
            </a:r>
          </a:p>
          <a:p>
            <a:pPr marL="0" marR="0" lvl="0" indent="0" algn="ctr" defTabSz="6860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ko-KR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</a:rPr>
              <a:t>모든 대상</a:t>
            </a:r>
            <a:r>
              <a:rPr kumimoji="0" lang="ko-KR" sz="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</a:rPr>
              <a:t>(영업, 파트너, 협력사, 최종 사용자)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5FF1E9-6F8C-4D86-B107-E42686EABB48}"/>
              </a:ext>
            </a:extLst>
          </p:cNvPr>
          <p:cNvSpPr/>
          <p:nvPr/>
        </p:nvSpPr>
        <p:spPr bwMode="auto">
          <a:xfrm>
            <a:off x="3239113" y="1836217"/>
            <a:ext cx="2697300" cy="2509942"/>
          </a:xfrm>
          <a:prstGeom prst="rect">
            <a:avLst/>
          </a:prstGeom>
          <a:solidFill>
            <a:srgbClr val="00B49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9AFADA-EE8F-41E1-B131-5D1217C082B2}"/>
              </a:ext>
            </a:extLst>
          </p:cNvPr>
          <p:cNvSpPr/>
          <p:nvPr/>
        </p:nvSpPr>
        <p:spPr bwMode="auto">
          <a:xfrm>
            <a:off x="3239113" y="1579706"/>
            <a:ext cx="2697300" cy="253078"/>
          </a:xfrm>
          <a:prstGeom prst="rect">
            <a:avLst/>
          </a:prstGeom>
          <a:solidFill>
            <a:srgbClr val="00373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05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</a:rPr>
              <a:t>복구하는 25가지 방법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B05766-2C1C-4D7D-B7B1-ECF0F6C67321}"/>
              </a:ext>
            </a:extLst>
          </p:cNvPr>
          <p:cNvSpPr/>
          <p:nvPr/>
        </p:nvSpPr>
        <p:spPr bwMode="auto">
          <a:xfrm>
            <a:off x="5978388" y="2113624"/>
            <a:ext cx="2697300" cy="2509942"/>
          </a:xfrm>
          <a:prstGeom prst="rect">
            <a:avLst/>
          </a:prstGeom>
          <a:solidFill>
            <a:srgbClr val="00B49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22A58E-80E2-492C-875A-8AF91ADBF407}"/>
              </a:ext>
            </a:extLst>
          </p:cNvPr>
          <p:cNvSpPr/>
          <p:nvPr/>
        </p:nvSpPr>
        <p:spPr bwMode="auto">
          <a:xfrm>
            <a:off x="5978388" y="1857113"/>
            <a:ext cx="2697300" cy="253078"/>
          </a:xfrm>
          <a:prstGeom prst="rect">
            <a:avLst/>
          </a:prstGeom>
          <a:solidFill>
            <a:srgbClr val="00373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05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</a:rPr>
              <a:t>6가지 이유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FC94110-01B4-4243-ABCD-7B1119119D92}"/>
              </a:ext>
            </a:extLst>
          </p:cNvPr>
          <p:cNvSpPr txBox="1">
            <a:spLocks/>
          </p:cNvSpPr>
          <p:nvPr/>
        </p:nvSpPr>
        <p:spPr>
          <a:xfrm>
            <a:off x="3232002" y="3724719"/>
            <a:ext cx="2697300" cy="624873"/>
          </a:xfrm>
          <a:prstGeom prst="rect">
            <a:avLst/>
          </a:prstGeom>
        </p:spPr>
        <p:txBody>
          <a:bodyPr/>
          <a:lstStyle>
            <a:lvl1pPr marL="271451" indent="-271451" algn="l" defTabSz="686013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87" indent="-266687" algn="l" defTabSz="68601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40" indent="-213197" algn="l" defTabSz="68601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35" indent="-167938" algn="l" defTabSz="68601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40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35" indent="-172702" algn="l" defTabSz="68601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35" indent="-171504" algn="l" defTabSz="6860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40" indent="-171504" algn="l" defTabSz="6860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548" indent="-171504" algn="l" defTabSz="6860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554" indent="-171504" algn="l" defTabSz="6860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60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</a:rPr>
              <a:t>업계 최고의 Veeam 복구 기능이 얼마나 유연하고 강력한지 눈으로 잘 보여주는 자료입니다. </a:t>
            </a:r>
            <a:r>
              <a:rPr kumimoji="0" lang="ko-KR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</a:rPr>
              <a:t>최종 사용자 대상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E325395-6714-4DDB-A244-590AEE8C6049}"/>
              </a:ext>
            </a:extLst>
          </p:cNvPr>
          <p:cNvSpPr txBox="1">
            <a:spLocks/>
          </p:cNvSpPr>
          <p:nvPr/>
        </p:nvSpPr>
        <p:spPr>
          <a:xfrm>
            <a:off x="5978388" y="3998537"/>
            <a:ext cx="2697300" cy="624873"/>
          </a:xfrm>
          <a:prstGeom prst="rect">
            <a:avLst/>
          </a:prstGeom>
        </p:spPr>
        <p:txBody>
          <a:bodyPr/>
          <a:lstStyle>
            <a:lvl1pPr marL="271451" indent="-271451" algn="l" defTabSz="686013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87" indent="-266687" algn="l" defTabSz="68601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40" indent="-213197" algn="l" defTabSz="68601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35" indent="-167938" algn="l" defTabSz="68601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40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35" indent="-172702" algn="l" defTabSz="68601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35" indent="-171504" algn="l" defTabSz="6860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40" indent="-171504" algn="l" defTabSz="6860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548" indent="-171504" algn="l" defTabSz="6860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554" indent="-171504" algn="l" defTabSz="6860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60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ko-KR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</a:rPr>
              <a:t>성공한 H1의 첫 버전을 업데이트한 것으로, 이 시장의 가장 중요한 장애물인 “어떻게”가 아닌 “왜”를 설명하는 데 도움이 됩니다. </a:t>
            </a:r>
          </a:p>
          <a:p>
            <a:pPr marL="0" marR="0" lvl="0" indent="0" algn="ctr" defTabSz="6860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ko-KR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</a:rPr>
              <a:t>최종 사용자 대상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8B859F-8423-49EA-A738-E8B07DBD75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12" t="20803" r="51864" b="9284"/>
          <a:stretch/>
        </p:blipFill>
        <p:spPr>
          <a:xfrm>
            <a:off x="562010" y="1863344"/>
            <a:ext cx="2536860" cy="139195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655EC6-7ED4-4F95-83DF-019D74E353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0" t="15386" r="62881" b="5109"/>
          <a:stretch/>
        </p:blipFill>
        <p:spPr>
          <a:xfrm>
            <a:off x="3333632" y="1911108"/>
            <a:ext cx="2508243" cy="17352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CD397C1-12AB-44BB-A27B-2AC7BCF651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78" t="14641" r="26667"/>
          <a:stretch/>
        </p:blipFill>
        <p:spPr>
          <a:xfrm>
            <a:off x="6186721" y="2256369"/>
            <a:ext cx="2280632" cy="173873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95C24AD-03F2-4BB4-BB6D-FC6932FE6386}"/>
              </a:ext>
            </a:extLst>
          </p:cNvPr>
          <p:cNvSpPr txBox="1"/>
          <p:nvPr/>
        </p:nvSpPr>
        <p:spPr>
          <a:xfrm>
            <a:off x="452437" y="4347052"/>
            <a:ext cx="5501408" cy="2616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lang="ko-KR" sz="700" b="1" dirty="0">
                <a:solidFill>
                  <a:schemeClr val="bg1"/>
                </a:solidFill>
              </a:rPr>
              <a:t>내부 리소스 페이지: </a:t>
            </a:r>
            <a:r>
              <a:rPr lang="ko-KR" sz="7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https://team.veeam.com/productmarketing/Pages/Veeam-Backup-for-MS-O365.aspx</a:t>
            </a:r>
            <a:r>
              <a:rPr lang="ko-KR" sz="11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9EFDB4C5-AED8-46D7-8A5E-9A33BC54D1A4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웹과 보충 자료 전체 업데이트 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새로운 마스터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데크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|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업데이트된 비디오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전자 카드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파트너 자료 등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38935191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235C3232-CDD5-4C78-A1B4-25D00038C6DF}"/>
              </a:ext>
            </a:extLst>
          </p:cNvPr>
          <p:cNvSpPr txBox="1">
            <a:spLocks/>
          </p:cNvSpPr>
          <p:nvPr/>
        </p:nvSpPr>
        <p:spPr>
          <a:xfrm>
            <a:off x="487445" y="273154"/>
            <a:ext cx="3734568" cy="381642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68603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cap="none" spc="0" baseline="0" dirty="0" smtClean="0">
                <a:ln w="3175">
                  <a:noFill/>
                </a:ln>
                <a:solidFill>
                  <a:srgbClr val="00B336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br>
              <a:rPr dirty="0">
                <a:solidFill>
                  <a:schemeClr val="bg1"/>
                </a:solidFill>
              </a:rPr>
            </a:br>
            <a:br>
              <a:rPr dirty="0">
                <a:solidFill>
                  <a:schemeClr val="bg1"/>
                </a:solidFill>
              </a:rPr>
            </a:br>
            <a:r>
              <a:rPr lang="ko-KR" sz="1600" dirty="0">
                <a:solidFill>
                  <a:schemeClr val="bg1"/>
                </a:solidFill>
              </a:rPr>
              <a:t>Veeam이 지원하는 서비스로 Microsoft Office 365 고객에게 관리형 백업 서비스를 제공하여 새로운 반복적 수입원의 가능성을 열고 기존 플랫폼을 확장하세요.</a:t>
            </a:r>
          </a:p>
          <a:p>
            <a:endParaRPr lang="ko-KR" sz="1600" dirty="0">
              <a:solidFill>
                <a:schemeClr val="bg1"/>
              </a:solidFill>
            </a:endParaRPr>
          </a:p>
          <a:p>
            <a:r>
              <a:rPr lang="ko-KR" sz="1600" dirty="0">
                <a:solidFill>
                  <a:schemeClr val="bg1"/>
                </a:solidFill>
              </a:rPr>
              <a:t>고객은 실수로 삭제, 보안 위협, 보존 정책 허점으로부터 Office 365 데이터를 보호하기를 원하므로 이 솔루션에 대한 수요는 높습니다. </a:t>
            </a:r>
            <a:endParaRPr lang="ko-KR" sz="40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0ED65B-B024-4E0C-85F0-85322EB1ECB2}"/>
              </a:ext>
            </a:extLst>
          </p:cNvPr>
          <p:cNvSpPr txBox="1"/>
          <p:nvPr/>
        </p:nvSpPr>
        <p:spPr>
          <a:xfrm>
            <a:off x="5020212" y="1222460"/>
            <a:ext cx="186782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>
              <a:defRPr/>
            </a:pPr>
            <a:r>
              <a:rPr lang="ko-KR" sz="1100" b="1" dirty="0">
                <a:solidFill>
                  <a:srgbClr val="00E296"/>
                </a:solidFill>
                <a:latin typeface="Tahoma"/>
              </a:rPr>
              <a:t>백업</a:t>
            </a:r>
          </a:p>
          <a:p>
            <a:pPr defTabSz="914378">
              <a:defRPr/>
            </a:pPr>
            <a:r>
              <a:rPr lang="ko-KR" sz="1100" dirty="0">
                <a:solidFill>
                  <a:schemeClr val="bg1"/>
                </a:solidFill>
                <a:latin typeface="Tahoma"/>
              </a:rPr>
              <a:t>Office 365</a:t>
            </a:r>
          </a:p>
          <a:p>
            <a:pPr defTabSz="914378">
              <a:defRPr/>
            </a:pPr>
            <a:r>
              <a:rPr lang="ko-KR" sz="1100" dirty="0">
                <a:solidFill>
                  <a:schemeClr val="bg1"/>
                </a:solidFill>
                <a:latin typeface="Tahoma"/>
              </a:rPr>
              <a:t>Exchange Online, SharePoint Online, OneDrive for Business 메일박스 항목을 가져와 매주, 매일, 5분 등 원하는 빈도로 Microsoft 기본 형식을 사용하여 고유한 백업을 만들 수 있습니다.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99C7A1-3B21-4FEC-8145-3C80969C7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796" y="3397163"/>
            <a:ext cx="419301" cy="5070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19D82F-D70F-4618-9081-0D9D1047799B}"/>
              </a:ext>
            </a:extLst>
          </p:cNvPr>
          <p:cNvSpPr txBox="1"/>
          <p:nvPr/>
        </p:nvSpPr>
        <p:spPr>
          <a:xfrm>
            <a:off x="5020212" y="3333979"/>
            <a:ext cx="179247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>
              <a:defRPr/>
            </a:pPr>
            <a:r>
              <a:rPr lang="ko-KR" sz="1100" b="1" dirty="0">
                <a:solidFill>
                  <a:srgbClr val="00E296"/>
                </a:solidFill>
                <a:latin typeface="Tahoma"/>
              </a:rPr>
              <a:t>eDiscovery</a:t>
            </a:r>
          </a:p>
          <a:p>
            <a:pPr defTabSz="914378">
              <a:defRPr/>
            </a:pPr>
            <a:r>
              <a:rPr lang="ko-KR" sz="1100" dirty="0">
                <a:solidFill>
                  <a:schemeClr val="bg1"/>
                </a:solidFill>
                <a:latin typeface="Tahoma"/>
              </a:rPr>
              <a:t>다른 Veeam 솔루션에 </a:t>
            </a:r>
          </a:p>
          <a:p>
            <a:pPr defTabSz="914378">
              <a:defRPr/>
            </a:pPr>
            <a:r>
              <a:rPr lang="ko-KR" sz="1100" dirty="0">
                <a:solidFill>
                  <a:schemeClr val="bg1"/>
                </a:solidFill>
                <a:latin typeface="Tahoma"/>
              </a:rPr>
              <a:t>적용된 것과 동일한</a:t>
            </a:r>
          </a:p>
          <a:p>
            <a:pPr defTabSz="914378">
              <a:defRPr/>
            </a:pPr>
            <a:r>
              <a:rPr lang="ko-KR" sz="1100" dirty="0">
                <a:solidFill>
                  <a:schemeClr val="bg1"/>
                </a:solidFill>
                <a:latin typeface="Tahoma"/>
              </a:rPr>
              <a:t>검색 기능을 사용하여</a:t>
            </a:r>
          </a:p>
          <a:p>
            <a:pPr defTabSz="914378">
              <a:defRPr/>
            </a:pPr>
            <a:r>
              <a:rPr lang="ko-KR" sz="1100" dirty="0">
                <a:solidFill>
                  <a:schemeClr val="bg1"/>
                </a:solidFill>
                <a:latin typeface="Tahoma"/>
              </a:rPr>
              <a:t>Office 365 아카이브에서</a:t>
            </a:r>
          </a:p>
          <a:p>
            <a:pPr defTabSz="914378">
              <a:defRPr/>
            </a:pPr>
            <a:r>
              <a:rPr lang="ko-KR" sz="1100" dirty="0">
                <a:solidFill>
                  <a:schemeClr val="bg1"/>
                </a:solidFill>
                <a:latin typeface="Tahoma"/>
              </a:rPr>
              <a:t>eDiscovery를 수행하세요.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FDDF96-8A3E-4D3C-9E63-D0BDA63E66B6}"/>
              </a:ext>
            </a:extLst>
          </p:cNvPr>
          <p:cNvSpPr txBox="1"/>
          <p:nvPr/>
        </p:nvSpPr>
        <p:spPr>
          <a:xfrm>
            <a:off x="7164287" y="1207182"/>
            <a:ext cx="19253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>
              <a:defRPr/>
            </a:pPr>
            <a:r>
              <a:rPr lang="ko-KR" sz="1100" b="1" dirty="0">
                <a:solidFill>
                  <a:srgbClr val="00E296"/>
                </a:solidFill>
                <a:latin typeface="Tahoma"/>
              </a:rPr>
              <a:t>복구</a:t>
            </a:r>
          </a:p>
          <a:p>
            <a:pPr defTabSz="914378">
              <a:defRPr/>
            </a:pPr>
            <a:r>
              <a:rPr lang="ko-KR" sz="1100" dirty="0">
                <a:solidFill>
                  <a:schemeClr val="bg1"/>
                </a:solidFill>
                <a:latin typeface="Tahoma"/>
              </a:rPr>
              <a:t>Office 365 이메일 항목, SharePoint 사이트, 문서, 라이브러리, 목록뿐 아니라 OneDrive for Business 계정, 파일, 폴더도 업계 최고의 복원 효율성으로 복구할 수 있습니다.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064113-06E6-41D2-80F1-415580282CBC}"/>
              </a:ext>
            </a:extLst>
          </p:cNvPr>
          <p:cNvSpPr txBox="1"/>
          <p:nvPr/>
        </p:nvSpPr>
        <p:spPr>
          <a:xfrm>
            <a:off x="7164288" y="3318701"/>
            <a:ext cx="1865782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>
              <a:defRPr/>
            </a:pPr>
            <a:r>
              <a:rPr lang="ko-KR" sz="1100" b="1" dirty="0">
                <a:solidFill>
                  <a:srgbClr val="00E296"/>
                </a:solidFill>
                <a:latin typeface="Tahoma"/>
              </a:rPr>
              <a:t>확장성</a:t>
            </a:r>
          </a:p>
          <a:p>
            <a:pPr defTabSz="914378">
              <a:defRPr/>
            </a:pPr>
            <a:r>
              <a:rPr lang="ko-KR" sz="1100" dirty="0">
                <a:solidFill>
                  <a:schemeClr val="bg1"/>
                </a:solidFill>
                <a:latin typeface="Tahoma"/>
              </a:rPr>
              <a:t>다중 리포지토리, 다중 테넌트</a:t>
            </a:r>
          </a:p>
          <a:p>
            <a:pPr defTabSz="914378">
              <a:defRPr/>
            </a:pPr>
            <a:r>
              <a:rPr lang="ko-KR" sz="1100" dirty="0">
                <a:solidFill>
                  <a:schemeClr val="bg1"/>
                </a:solidFill>
                <a:latin typeface="Tahoma"/>
              </a:rPr>
              <a:t>아키텍처와 포괄적인 자동화, 완전한 PowerShell 및 RESTful API 지원을 받으세요.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E03634-B215-417F-B5B5-055C17F1F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858" y="3342766"/>
            <a:ext cx="434387" cy="4343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061417-FB0B-4BB4-9D9B-8CA305D7B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318" y="1276097"/>
            <a:ext cx="487722" cy="4877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136F4E-8499-471D-AFCB-ECCE2DCE85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5427" y="1257351"/>
            <a:ext cx="378861" cy="491190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1D717AAA-866D-48BD-8A7E-842D54690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53998"/>
          </a:xfrm>
        </p:spPr>
        <p:txBody>
          <a:bodyPr/>
          <a:lstStyle/>
          <a:p>
            <a:r>
              <a:rPr lang="en-US" altLang="ko-KR" dirty="0"/>
              <a:t>Veeam Backup for Microsoft Office 365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3905192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5400" dirty="0"/>
              <a:t>VBO </a:t>
            </a:r>
            <a:r>
              <a:rPr lang="ko-KR" altLang="en-US" sz="5400" dirty="0"/>
              <a:t>구성</a:t>
            </a:r>
            <a:endParaRPr lang="ko-KR" sz="5400" dirty="0"/>
          </a:p>
        </p:txBody>
      </p:sp>
    </p:spTree>
    <p:extLst>
      <p:ext uri="{BB962C8B-B14F-4D97-AF65-F5344CB8AC3E}">
        <p14:creationId xmlns:p14="http://schemas.microsoft.com/office/powerpoint/2010/main" val="3024550283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F11E95-EE05-4E1C-ACDF-D47F4083C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Veeam Backup </a:t>
            </a:r>
            <a:r>
              <a:rPr lang="en-US" sz="3600" i="1" dirty="0"/>
              <a:t>for Microsoft Office 365</a:t>
            </a:r>
            <a:endParaRPr lang="en-NL" sz="3600" i="1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F03AB031-4E12-4760-BE61-A5C99753E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6195" y="3538532"/>
            <a:ext cx="361950" cy="36195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96C56A1F-DDCE-4D04-BED6-99B8022589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47923" y="3546152"/>
            <a:ext cx="361950" cy="36195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FF031C8C-FFC3-4CDC-8207-FF0C3A1CBEB9}"/>
              </a:ext>
            </a:extLst>
          </p:cNvPr>
          <p:cNvSpPr/>
          <p:nvPr/>
        </p:nvSpPr>
        <p:spPr bwMode="auto">
          <a:xfrm>
            <a:off x="402424" y="3251903"/>
            <a:ext cx="2073293" cy="1032711"/>
          </a:xfrm>
          <a:prstGeom prst="rect">
            <a:avLst/>
          </a:prstGeom>
          <a:noFill/>
          <a:ln w="19050">
            <a:solidFill>
              <a:schemeClr val="bg1">
                <a:lumMod val="85000"/>
                <a:alpha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7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1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Tahoma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A7A2C0C-02A3-467D-9154-5C593B372C97}"/>
              </a:ext>
            </a:extLst>
          </p:cNvPr>
          <p:cNvSpPr txBox="1"/>
          <p:nvPr/>
        </p:nvSpPr>
        <p:spPr>
          <a:xfrm>
            <a:off x="681945" y="3909567"/>
            <a:ext cx="710451" cy="230832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 defTabSz="685783">
              <a:defRPr/>
            </a:pPr>
            <a:r>
              <a:rPr lang="en-US" sz="900">
                <a:solidFill>
                  <a:srgbClr val="FFFFFF"/>
                </a:solidFill>
                <a:latin typeface="Tahoma"/>
              </a:rPr>
              <a:t>Exchange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8752B75-D2CC-44CE-BC52-D110ED8F0FFA}"/>
              </a:ext>
            </a:extLst>
          </p:cNvPr>
          <p:cNvSpPr txBox="1"/>
          <p:nvPr/>
        </p:nvSpPr>
        <p:spPr>
          <a:xfrm>
            <a:off x="1437073" y="3909567"/>
            <a:ext cx="731290" cy="230832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 defTabSz="685783">
              <a:defRPr/>
            </a:pPr>
            <a:r>
              <a:rPr lang="en-US" sz="900">
                <a:solidFill>
                  <a:srgbClr val="FFFFFF"/>
                </a:solidFill>
                <a:latin typeface="Tahoma"/>
              </a:rPr>
              <a:t>SharePoint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135D126-AFEE-4B16-8633-BDE95A8DC68E}"/>
              </a:ext>
            </a:extLst>
          </p:cNvPr>
          <p:cNvSpPr txBox="1"/>
          <p:nvPr/>
        </p:nvSpPr>
        <p:spPr>
          <a:xfrm>
            <a:off x="1043206" y="3127169"/>
            <a:ext cx="791729" cy="215444"/>
          </a:xfrm>
          <a:prstGeom prst="rect">
            <a:avLst/>
          </a:prstGeom>
          <a:solidFill>
            <a:srgbClr val="003738"/>
          </a:solidFill>
        </p:spPr>
        <p:txBody>
          <a:bodyPr wrap="square" rtlCol="0" anchor="ctr">
            <a:spAutoFit/>
          </a:bodyPr>
          <a:lstStyle/>
          <a:p>
            <a:pPr algn="ctr" defTabSz="685783">
              <a:defRPr/>
            </a:pPr>
            <a:r>
              <a:rPr lang="ko-KR" altLang="en-US" sz="800">
                <a:solidFill>
                  <a:srgbClr val="FFFFFF"/>
                </a:solidFill>
                <a:latin typeface="Tahoma"/>
              </a:rPr>
              <a:t>데이터센터</a:t>
            </a:r>
            <a:endParaRPr lang="en-US" sz="800" dirty="0">
              <a:solidFill>
                <a:srgbClr val="FFFFFF"/>
              </a:solidFill>
              <a:latin typeface="Tahoma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1A57BF53-C814-44A8-9B81-CA4E33114D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98172" y="1769442"/>
            <a:ext cx="361949" cy="361949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D8E41252-95CB-4642-8178-44F9B4B89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9947" y="1769441"/>
            <a:ext cx="361950" cy="36195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F556AFFA-3BA7-4E85-8255-D39960933D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2219" y="1769441"/>
            <a:ext cx="361950" cy="36195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52447F3A-6CC8-4B52-AB72-23792A64293F}"/>
              </a:ext>
            </a:extLst>
          </p:cNvPr>
          <p:cNvSpPr/>
          <p:nvPr/>
        </p:nvSpPr>
        <p:spPr bwMode="auto">
          <a:xfrm>
            <a:off x="406858" y="1569595"/>
            <a:ext cx="2068859" cy="1032711"/>
          </a:xfrm>
          <a:prstGeom prst="rect">
            <a:avLst/>
          </a:prstGeom>
          <a:noFill/>
          <a:ln w="19050">
            <a:solidFill>
              <a:schemeClr val="bg1">
                <a:lumMod val="85000"/>
                <a:alpha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7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1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Tahoma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FE862FF-2556-4AA3-88B4-A4C2A243AA77}"/>
              </a:ext>
            </a:extLst>
          </p:cNvPr>
          <p:cNvSpPr txBox="1"/>
          <p:nvPr/>
        </p:nvSpPr>
        <p:spPr>
          <a:xfrm>
            <a:off x="955552" y="1461871"/>
            <a:ext cx="1176304" cy="215444"/>
          </a:xfrm>
          <a:prstGeom prst="rect">
            <a:avLst/>
          </a:prstGeom>
          <a:solidFill>
            <a:srgbClr val="003738"/>
          </a:solidFill>
        </p:spPr>
        <p:txBody>
          <a:bodyPr wrap="square" rtlCol="0" anchor="ctr">
            <a:spAutoFit/>
          </a:bodyPr>
          <a:lstStyle/>
          <a:p>
            <a:pPr algn="ctr" defTabSz="685783">
              <a:defRPr/>
            </a:pPr>
            <a:r>
              <a:rPr lang="en-US" sz="800">
                <a:solidFill>
                  <a:srgbClr val="FFFFFF"/>
                </a:solidFill>
                <a:latin typeface="Tahoma"/>
              </a:rPr>
              <a:t>Microsoft Office 365</a:t>
            </a: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D6724C2C-04BD-4A72-9724-5F01C76F07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125" y="1455781"/>
            <a:ext cx="328158" cy="20194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0CC759C9-9240-473C-8D11-A1D6FF93E02E}"/>
              </a:ext>
            </a:extLst>
          </p:cNvPr>
          <p:cNvSpPr txBox="1"/>
          <p:nvPr/>
        </p:nvSpPr>
        <p:spPr>
          <a:xfrm>
            <a:off x="425697" y="2138451"/>
            <a:ext cx="710451" cy="369332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 defTabSz="685783">
              <a:defRPr/>
            </a:pPr>
            <a:r>
              <a:rPr lang="en-US" sz="900">
                <a:solidFill>
                  <a:srgbClr val="FFFFFF"/>
                </a:solidFill>
                <a:latin typeface="Tahoma"/>
              </a:rPr>
              <a:t>Exchange </a:t>
            </a:r>
            <a:br>
              <a:rPr lang="en-US" sz="900">
                <a:solidFill>
                  <a:srgbClr val="FFFFFF"/>
                </a:solidFill>
                <a:latin typeface="Tahoma"/>
              </a:rPr>
            </a:br>
            <a:r>
              <a:rPr lang="en-US" sz="900">
                <a:solidFill>
                  <a:srgbClr val="FFFFFF"/>
                </a:solidFill>
                <a:latin typeface="Tahoma"/>
              </a:rPr>
              <a:t>Online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D18EFEA-FC77-4520-9DDB-0B620C4C3CF1}"/>
              </a:ext>
            </a:extLst>
          </p:cNvPr>
          <p:cNvSpPr txBox="1"/>
          <p:nvPr/>
        </p:nvSpPr>
        <p:spPr>
          <a:xfrm>
            <a:off x="1067549" y="2138451"/>
            <a:ext cx="731290" cy="369332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 defTabSz="685783">
              <a:defRPr/>
            </a:pPr>
            <a:r>
              <a:rPr lang="en-US" sz="900">
                <a:solidFill>
                  <a:srgbClr val="FFFFFF"/>
                </a:solidFill>
                <a:latin typeface="Tahoma"/>
              </a:rPr>
              <a:t>SharePoint</a:t>
            </a:r>
            <a:br>
              <a:rPr lang="en-US" sz="900">
                <a:solidFill>
                  <a:srgbClr val="FFFFFF"/>
                </a:solidFill>
                <a:latin typeface="Tahoma"/>
              </a:rPr>
            </a:br>
            <a:r>
              <a:rPr lang="en-US" sz="900">
                <a:solidFill>
                  <a:srgbClr val="FFFFFF"/>
                </a:solidFill>
                <a:latin typeface="Tahoma"/>
              </a:rPr>
              <a:t>Online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28B5C5C-C31D-4F31-A792-F789B995F436}"/>
              </a:ext>
            </a:extLst>
          </p:cNvPr>
          <p:cNvSpPr txBox="1"/>
          <p:nvPr/>
        </p:nvSpPr>
        <p:spPr>
          <a:xfrm>
            <a:off x="1679838" y="2138451"/>
            <a:ext cx="798617" cy="369332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 defTabSz="685783">
              <a:defRPr/>
            </a:pPr>
            <a:r>
              <a:rPr lang="en-US" sz="900">
                <a:solidFill>
                  <a:srgbClr val="FFFFFF"/>
                </a:solidFill>
                <a:latin typeface="Tahoma"/>
              </a:rPr>
              <a:t>OneDrive</a:t>
            </a:r>
            <a:br>
              <a:rPr lang="en-US" sz="900">
                <a:solidFill>
                  <a:srgbClr val="FFFFFF"/>
                </a:solidFill>
                <a:latin typeface="Tahoma"/>
              </a:rPr>
            </a:br>
            <a:r>
              <a:rPr lang="en-US" sz="900">
                <a:solidFill>
                  <a:srgbClr val="FFFFFF"/>
                </a:solidFill>
                <a:latin typeface="Tahoma"/>
              </a:rPr>
              <a:t>for Business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98E155D-96B0-45E2-B48F-C440B0328D49}"/>
              </a:ext>
            </a:extLst>
          </p:cNvPr>
          <p:cNvGrpSpPr/>
          <p:nvPr/>
        </p:nvGrpSpPr>
        <p:grpSpPr>
          <a:xfrm>
            <a:off x="778704" y="3070956"/>
            <a:ext cx="361947" cy="275173"/>
            <a:chOff x="877339" y="3328988"/>
            <a:chExt cx="361947" cy="27517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C7A9B35-4999-4F2A-A1A7-8A9C58D2A899}"/>
                </a:ext>
              </a:extLst>
            </p:cNvPr>
            <p:cNvSpPr/>
            <p:nvPr/>
          </p:nvSpPr>
          <p:spPr bwMode="auto">
            <a:xfrm>
              <a:off x="877339" y="3328988"/>
              <a:ext cx="361947" cy="275173"/>
            </a:xfrm>
            <a:prstGeom prst="rect">
              <a:avLst/>
            </a:prstGeom>
            <a:solidFill>
              <a:srgbClr val="00373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76" fontAlgn="base">
                <a:spcBef>
                  <a:spcPct val="0"/>
                </a:spcBef>
                <a:spcAft>
                  <a:spcPct val="0"/>
                </a:spcAft>
              </a:pPr>
              <a:endParaRPr lang="en-US" sz="101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33392BC7-D025-407E-9CC1-5E762E337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88920" y="3359992"/>
              <a:ext cx="343645" cy="244169"/>
            </a:xfrm>
            <a:prstGeom prst="rect">
              <a:avLst/>
            </a:prstGeom>
          </p:spPr>
        </p:pic>
      </p:grpSp>
      <p:pic>
        <p:nvPicPr>
          <p:cNvPr id="66" name="Graphic 65">
            <a:extLst>
              <a:ext uri="{FF2B5EF4-FFF2-40B4-BE49-F238E27FC236}">
                <a16:creationId xmlns:a16="http://schemas.microsoft.com/office/drawing/2014/main" id="{5E204184-49E4-4157-8FBA-5C3BB737E8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39153" y="2676460"/>
            <a:ext cx="451450" cy="45145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9707821F-65E5-4C2F-8B76-A7420BD83214}"/>
              </a:ext>
            </a:extLst>
          </p:cNvPr>
          <p:cNvSpPr txBox="1"/>
          <p:nvPr/>
        </p:nvSpPr>
        <p:spPr>
          <a:xfrm>
            <a:off x="2784205" y="3099841"/>
            <a:ext cx="1378904" cy="369332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 defTabSz="685783">
              <a:defRPr/>
            </a:pPr>
            <a:r>
              <a:rPr lang="en-US" sz="900" dirty="0">
                <a:solidFill>
                  <a:schemeClr val="bg1"/>
                </a:solidFill>
                <a:latin typeface="Tahoma"/>
              </a:rPr>
              <a:t>Veeam Backup</a:t>
            </a:r>
            <a:br>
              <a:rPr lang="en-US" sz="900" dirty="0">
                <a:solidFill>
                  <a:schemeClr val="bg1"/>
                </a:solidFill>
                <a:latin typeface="Tahoma"/>
              </a:rPr>
            </a:br>
            <a:r>
              <a:rPr lang="en-US" sz="900" i="1" dirty="0">
                <a:solidFill>
                  <a:schemeClr val="bg1"/>
                </a:solidFill>
                <a:latin typeface="Tahoma"/>
              </a:rPr>
              <a:t>for Microsoft Office 365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AF7D6AB-399F-4429-8229-AFADAECD4D63}"/>
              </a:ext>
            </a:extLst>
          </p:cNvPr>
          <p:cNvGrpSpPr/>
          <p:nvPr/>
        </p:nvGrpSpPr>
        <p:grpSpPr>
          <a:xfrm>
            <a:off x="4841523" y="3183866"/>
            <a:ext cx="873110" cy="630806"/>
            <a:chOff x="5216475" y="2207870"/>
            <a:chExt cx="873110" cy="630806"/>
          </a:xfrm>
        </p:grpSpPr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id="{27ABC8C3-B289-4BCE-B904-D3A56FE74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462933" y="2350467"/>
              <a:ext cx="366819" cy="183410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6949A9E-4002-41EC-BD9A-B26EDF9BFEB6}"/>
                </a:ext>
              </a:extLst>
            </p:cNvPr>
            <p:cNvSpPr txBox="1"/>
            <p:nvPr/>
          </p:nvSpPr>
          <p:spPr>
            <a:xfrm>
              <a:off x="5452218" y="2536392"/>
              <a:ext cx="388248" cy="215444"/>
            </a:xfrm>
            <a:prstGeom prst="rect">
              <a:avLst/>
            </a:prstGeom>
          </p:spPr>
          <p:txBody>
            <a:bodyPr wrap="none" rtlCol="0" anchor="ctr">
              <a:spAutoFit/>
            </a:bodyPr>
            <a:lstStyle/>
            <a:p>
              <a:pPr algn="ctr" defTabSz="685783">
                <a:defRPr/>
              </a:pPr>
              <a:r>
                <a:rPr lang="en-US" sz="800">
                  <a:solidFill>
                    <a:schemeClr val="bg1"/>
                  </a:solidFill>
                  <a:latin typeface="Tahoma"/>
                </a:rPr>
                <a:t>RAM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CCC0198-09E7-4A6B-91D0-4A93B362C8DA}"/>
                </a:ext>
              </a:extLst>
            </p:cNvPr>
            <p:cNvSpPr/>
            <p:nvPr/>
          </p:nvSpPr>
          <p:spPr bwMode="auto">
            <a:xfrm>
              <a:off x="5216475" y="2207870"/>
              <a:ext cx="873110" cy="630806"/>
            </a:xfrm>
            <a:prstGeom prst="rect">
              <a:avLst/>
            </a:prstGeom>
            <a:noFill/>
            <a:ln w="19050">
              <a:solidFill>
                <a:schemeClr val="bg1">
                  <a:lumMod val="85000"/>
                  <a:alpha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7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01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A9004ABA-8BEA-4132-A0AF-70D2E1177431}"/>
              </a:ext>
            </a:extLst>
          </p:cNvPr>
          <p:cNvGrpSpPr/>
          <p:nvPr/>
        </p:nvGrpSpPr>
        <p:grpSpPr>
          <a:xfrm>
            <a:off x="6637091" y="2102689"/>
            <a:ext cx="2095088" cy="1793269"/>
            <a:chOff x="6729238" y="2152306"/>
            <a:chExt cx="2095088" cy="1793269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A855D65-F207-4457-84E4-2F999DF9CFCF}"/>
                </a:ext>
              </a:extLst>
            </p:cNvPr>
            <p:cNvSpPr/>
            <p:nvPr/>
          </p:nvSpPr>
          <p:spPr bwMode="auto">
            <a:xfrm>
              <a:off x="6729238" y="2332264"/>
              <a:ext cx="2095088" cy="1613311"/>
            </a:xfrm>
            <a:prstGeom prst="rect">
              <a:avLst/>
            </a:prstGeom>
            <a:noFill/>
            <a:ln w="19050">
              <a:solidFill>
                <a:schemeClr val="bg1">
                  <a:lumMod val="85000"/>
                  <a:alpha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7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01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928D0AF4-AD39-4F78-89C9-37A7FC3BD967}"/>
                </a:ext>
              </a:extLst>
            </p:cNvPr>
            <p:cNvSpPr/>
            <p:nvPr/>
          </p:nvSpPr>
          <p:spPr bwMode="auto">
            <a:xfrm>
              <a:off x="7020367" y="2202375"/>
              <a:ext cx="438073" cy="234023"/>
            </a:xfrm>
            <a:prstGeom prst="rect">
              <a:avLst/>
            </a:prstGeom>
            <a:solidFill>
              <a:srgbClr val="003738"/>
            </a:solidFill>
            <a:ln w="1270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39D5503-6970-4402-9BA4-64033B409015}"/>
                </a:ext>
              </a:extLst>
            </p:cNvPr>
            <p:cNvSpPr txBox="1"/>
            <p:nvPr/>
          </p:nvSpPr>
          <p:spPr>
            <a:xfrm>
              <a:off x="7413333" y="2152306"/>
              <a:ext cx="875788" cy="338554"/>
            </a:xfrm>
            <a:prstGeom prst="rect">
              <a:avLst/>
            </a:prstGeom>
            <a:solidFill>
              <a:srgbClr val="003738"/>
            </a:solidFill>
          </p:spPr>
          <p:txBody>
            <a:bodyPr wrap="square" rtlCol="0" anchor="ctr">
              <a:spAutoFit/>
            </a:bodyPr>
            <a:lstStyle/>
            <a:p>
              <a:pPr algn="ctr" defTabSz="685783">
                <a:defRPr/>
              </a:pPr>
              <a:r>
                <a:rPr lang="ko-KR" altLang="en-US" sz="800" dirty="0">
                  <a:solidFill>
                    <a:schemeClr val="bg1"/>
                  </a:solidFill>
                  <a:latin typeface="Tahoma"/>
                </a:rPr>
                <a:t>오브젝트 스토리지</a:t>
              </a:r>
              <a:endParaRPr lang="en-US" sz="800" dirty="0">
                <a:solidFill>
                  <a:schemeClr val="bg1"/>
                </a:solidFill>
                <a:latin typeface="Tahoma"/>
              </a:endParaRPr>
            </a:p>
          </p:txBody>
        </p:sp>
        <p:pic>
          <p:nvPicPr>
            <p:cNvPr id="78" name="Graphic 77">
              <a:extLst>
                <a:ext uri="{FF2B5EF4-FFF2-40B4-BE49-F238E27FC236}">
                  <a16:creationId xmlns:a16="http://schemas.microsoft.com/office/drawing/2014/main" id="{C684F693-C662-4B2F-9DDD-C4B10E575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077888" y="2202376"/>
              <a:ext cx="351858" cy="214175"/>
            </a:xfrm>
            <a:prstGeom prst="rect">
              <a:avLst/>
            </a:prstGeom>
          </p:spPr>
        </p:pic>
        <p:pic>
          <p:nvPicPr>
            <p:cNvPr id="80" name="Graphic 79">
              <a:extLst>
                <a:ext uri="{FF2B5EF4-FFF2-40B4-BE49-F238E27FC236}">
                  <a16:creationId xmlns:a16="http://schemas.microsoft.com/office/drawing/2014/main" id="{4ED016E0-79D2-435C-903E-90A2DA461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140563" y="3164585"/>
              <a:ext cx="360000" cy="359999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A33F923-5DCA-47F7-A10E-339085EF588E}"/>
                </a:ext>
              </a:extLst>
            </p:cNvPr>
            <p:cNvSpPr txBox="1"/>
            <p:nvPr/>
          </p:nvSpPr>
          <p:spPr>
            <a:xfrm>
              <a:off x="6882669" y="2879362"/>
              <a:ext cx="8757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783">
                <a:defRPr/>
              </a:pPr>
              <a:r>
                <a:rPr lang="en-US" sz="90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Amazon S3</a:t>
              </a:r>
              <a:endParaRPr lang="ru-RU" sz="9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id="{2EEF0EB6-0917-439B-9DE8-2B700BD26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7140563" y="2511895"/>
              <a:ext cx="360000" cy="360001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E8AB0BF-E569-4C94-BBEF-31A9A75F93CC}"/>
                </a:ext>
              </a:extLst>
            </p:cNvPr>
            <p:cNvSpPr txBox="1"/>
            <p:nvPr/>
          </p:nvSpPr>
          <p:spPr>
            <a:xfrm>
              <a:off x="6882669" y="3528292"/>
              <a:ext cx="875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783">
                <a:defRPr/>
              </a:pPr>
              <a:r>
                <a:rPr lang="en-US" sz="90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Microsoft</a:t>
              </a:r>
            </a:p>
            <a:p>
              <a:pPr algn="ctr" defTabSz="685783">
                <a:defRPr/>
              </a:pPr>
              <a:r>
                <a:rPr lang="en-US" sz="90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Azure Blob</a:t>
              </a:r>
              <a:endParaRPr lang="ru-RU" sz="9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id="{8C5EE942-3946-4855-92EB-D7F957F35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050776" y="2511894"/>
              <a:ext cx="360000" cy="360000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CDCC187-D56D-4CE8-845C-A8968967A520}"/>
                </a:ext>
              </a:extLst>
            </p:cNvPr>
            <p:cNvSpPr txBox="1"/>
            <p:nvPr/>
          </p:nvSpPr>
          <p:spPr>
            <a:xfrm>
              <a:off x="7776120" y="2877648"/>
              <a:ext cx="9093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783">
                <a:defRPr/>
              </a:pPr>
              <a:r>
                <a:rPr lang="en-US" sz="90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S3-compatible</a:t>
              </a:r>
              <a:endParaRPr lang="ru-RU" sz="9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86" name="Graphic 85">
              <a:extLst>
                <a:ext uri="{FF2B5EF4-FFF2-40B4-BE49-F238E27FC236}">
                  <a16:creationId xmlns:a16="http://schemas.microsoft.com/office/drawing/2014/main" id="{2BC5B59E-5F25-4679-B51D-4B2707174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8050776" y="3164583"/>
              <a:ext cx="360000" cy="360000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A8D553E-FE62-4309-BB83-C3FC47807C00}"/>
                </a:ext>
              </a:extLst>
            </p:cNvPr>
            <p:cNvSpPr txBox="1"/>
            <p:nvPr/>
          </p:nvSpPr>
          <p:spPr>
            <a:xfrm>
              <a:off x="7792882" y="3528292"/>
              <a:ext cx="875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783">
                <a:defRPr/>
              </a:pPr>
              <a:r>
                <a:rPr lang="en-US" sz="90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IBM </a:t>
              </a:r>
            </a:p>
            <a:p>
              <a:pPr algn="ctr" defTabSz="685783">
                <a:defRPr/>
              </a:pPr>
              <a:r>
                <a:rPr lang="en-US" sz="90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Cloud</a:t>
              </a:r>
              <a:endParaRPr lang="ru-RU" sz="9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719A9240-2D5A-43FA-A28A-94819EA2D8AD}"/>
              </a:ext>
            </a:extLst>
          </p:cNvPr>
          <p:cNvGrpSpPr/>
          <p:nvPr/>
        </p:nvGrpSpPr>
        <p:grpSpPr>
          <a:xfrm>
            <a:off x="6640358" y="4009117"/>
            <a:ext cx="2088557" cy="836381"/>
            <a:chOff x="6732505" y="4058734"/>
            <a:chExt cx="2088557" cy="836381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1C5B623-59F0-4BEA-BE19-59CCBF96F370}"/>
                </a:ext>
              </a:extLst>
            </p:cNvPr>
            <p:cNvSpPr/>
            <p:nvPr/>
          </p:nvSpPr>
          <p:spPr bwMode="auto">
            <a:xfrm>
              <a:off x="6732505" y="4234719"/>
              <a:ext cx="2088557" cy="660396"/>
            </a:xfrm>
            <a:prstGeom prst="rect">
              <a:avLst/>
            </a:prstGeom>
            <a:noFill/>
            <a:ln w="19050">
              <a:solidFill>
                <a:schemeClr val="bg1">
                  <a:lumMod val="85000"/>
                  <a:alpha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7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01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9EA856D-F155-4013-BA4E-888646FA5798}"/>
                </a:ext>
              </a:extLst>
            </p:cNvPr>
            <p:cNvSpPr txBox="1"/>
            <p:nvPr/>
          </p:nvSpPr>
          <p:spPr>
            <a:xfrm>
              <a:off x="7394913" y="4110393"/>
              <a:ext cx="763738" cy="215444"/>
            </a:xfrm>
            <a:prstGeom prst="rect">
              <a:avLst/>
            </a:prstGeom>
            <a:solidFill>
              <a:srgbClr val="003738"/>
            </a:solidFill>
          </p:spPr>
          <p:txBody>
            <a:bodyPr wrap="square" rtlCol="0" anchor="ctr">
              <a:spAutoFit/>
            </a:bodyPr>
            <a:lstStyle/>
            <a:p>
              <a:pPr algn="ctr" defTabSz="685783">
                <a:spcAft>
                  <a:spcPts val="300"/>
                </a:spcAft>
                <a:defRPr/>
              </a:pPr>
              <a:r>
                <a:rPr lang="ko-KR" altLang="en-US" sz="800" dirty="0">
                  <a:solidFill>
                    <a:schemeClr val="bg1"/>
                  </a:solidFill>
                  <a:latin typeface="Tahoma"/>
                </a:rPr>
                <a:t>캐시 저장소</a:t>
              </a:r>
              <a:endParaRPr lang="en-US" sz="800" dirty="0">
                <a:solidFill>
                  <a:schemeClr val="bg1"/>
                </a:solidFill>
                <a:latin typeface="Tahoma"/>
              </a:endParaRP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61E05EAD-5C45-4E0E-883B-32C3E0A602D7}"/>
                </a:ext>
              </a:extLst>
            </p:cNvPr>
            <p:cNvGrpSpPr/>
            <p:nvPr/>
          </p:nvGrpSpPr>
          <p:grpSpPr>
            <a:xfrm>
              <a:off x="7096493" y="4058734"/>
              <a:ext cx="361947" cy="275173"/>
              <a:chOff x="877339" y="3328988"/>
              <a:chExt cx="361947" cy="275173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E0E53EE0-9681-4D39-AB61-B071D3DE024E}"/>
                  </a:ext>
                </a:extLst>
              </p:cNvPr>
              <p:cNvSpPr/>
              <p:nvPr/>
            </p:nvSpPr>
            <p:spPr bwMode="auto">
              <a:xfrm>
                <a:off x="877339" y="3328988"/>
                <a:ext cx="361947" cy="275173"/>
              </a:xfrm>
              <a:prstGeom prst="rect">
                <a:avLst/>
              </a:prstGeom>
              <a:solidFill>
                <a:srgbClr val="003738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7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91" name="Graphic 90">
                <a:extLst>
                  <a:ext uri="{FF2B5EF4-FFF2-40B4-BE49-F238E27FC236}">
                    <a16:creationId xmlns:a16="http://schemas.microsoft.com/office/drawing/2014/main" id="{ABB65A2F-6C5E-425A-B0E8-6A988D334D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888920" y="3359992"/>
                <a:ext cx="343645" cy="244169"/>
              </a:xfrm>
              <a:prstGeom prst="rect">
                <a:avLst/>
              </a:prstGeom>
            </p:spPr>
          </p:pic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E5C1B291-276D-4768-8C25-21B28E723BF5}"/>
                </a:ext>
              </a:extLst>
            </p:cNvPr>
            <p:cNvGrpSpPr/>
            <p:nvPr/>
          </p:nvGrpSpPr>
          <p:grpSpPr>
            <a:xfrm>
              <a:off x="7345553" y="4424022"/>
              <a:ext cx="861134" cy="387019"/>
              <a:chOff x="7628358" y="3898037"/>
              <a:chExt cx="861134" cy="387019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7EC151B-6233-4F3E-BD5C-BD14D50D1DF3}"/>
                  </a:ext>
                </a:extLst>
              </p:cNvPr>
              <p:cNvSpPr txBox="1"/>
              <p:nvPr/>
            </p:nvSpPr>
            <p:spPr>
              <a:xfrm>
                <a:off x="7628358" y="4054224"/>
                <a:ext cx="861134" cy="230832"/>
              </a:xfrm>
              <a:prstGeom prst="rect">
                <a:avLst/>
              </a:prstGeom>
            </p:spPr>
            <p:txBody>
              <a:bodyPr wrap="none" rtlCol="0" anchor="ctr">
                <a:spAutoFit/>
              </a:bodyPr>
              <a:lstStyle/>
              <a:p>
                <a:pPr algn="ctr" defTabSz="685783">
                  <a:defRPr/>
                </a:pPr>
                <a:r>
                  <a:rPr lang="en-US" sz="900">
                    <a:solidFill>
                      <a:schemeClr val="bg1"/>
                    </a:solidFill>
                    <a:latin typeface="Tahoma"/>
                  </a:rPr>
                  <a:t>Local storage</a:t>
                </a:r>
              </a:p>
            </p:txBody>
          </p:sp>
          <p:grpSp>
            <p:nvGrpSpPr>
              <p:cNvPr id="92" name="Graphic 102">
                <a:extLst>
                  <a:ext uri="{FF2B5EF4-FFF2-40B4-BE49-F238E27FC236}">
                    <a16:creationId xmlns:a16="http://schemas.microsoft.com/office/drawing/2014/main" id="{1D0F6846-47A2-461B-B975-D7F3192C032F}"/>
                  </a:ext>
                </a:extLst>
              </p:cNvPr>
              <p:cNvGrpSpPr/>
              <p:nvPr/>
            </p:nvGrpSpPr>
            <p:grpSpPr>
              <a:xfrm>
                <a:off x="7759280" y="3898037"/>
                <a:ext cx="599291" cy="164805"/>
                <a:chOff x="3947702" y="3981184"/>
                <a:chExt cx="599291" cy="164805"/>
              </a:xfrm>
            </p:grpSpPr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4FFE607F-3752-4715-BB04-5D0CCC804CF0}"/>
                    </a:ext>
                  </a:extLst>
                </p:cNvPr>
                <p:cNvSpPr/>
                <p:nvPr/>
              </p:nvSpPr>
              <p:spPr>
                <a:xfrm>
                  <a:off x="3947702" y="3981184"/>
                  <a:ext cx="584309" cy="164805"/>
                </a:xfrm>
                <a:custGeom>
                  <a:avLst/>
                  <a:gdLst>
                    <a:gd name="connsiteX0" fmla="*/ 0 w 584308"/>
                    <a:gd name="connsiteY0" fmla="*/ 0 h 164805"/>
                    <a:gd name="connsiteX1" fmla="*/ 594796 w 584308"/>
                    <a:gd name="connsiteY1" fmla="*/ 0 h 164805"/>
                    <a:gd name="connsiteX2" fmla="*/ 594796 w 584308"/>
                    <a:gd name="connsiteY2" fmla="*/ 169300 h 164805"/>
                    <a:gd name="connsiteX3" fmla="*/ 0 w 584308"/>
                    <a:gd name="connsiteY3" fmla="*/ 169300 h 164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4308" h="164805">
                      <a:moveTo>
                        <a:pt x="0" y="0"/>
                      </a:moveTo>
                      <a:lnTo>
                        <a:pt x="594796" y="0"/>
                      </a:lnTo>
                      <a:lnTo>
                        <a:pt x="594796" y="169300"/>
                      </a:lnTo>
                      <a:lnTo>
                        <a:pt x="0" y="169300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800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BB8DADFF-6294-49CE-92C0-5262440F2326}"/>
                    </a:ext>
                  </a:extLst>
                </p:cNvPr>
                <p:cNvSpPr/>
                <p:nvPr/>
              </p:nvSpPr>
              <p:spPr>
                <a:xfrm>
                  <a:off x="4175433" y="4012647"/>
                  <a:ext cx="44947" cy="104876"/>
                </a:xfrm>
                <a:custGeom>
                  <a:avLst/>
                  <a:gdLst>
                    <a:gd name="connsiteX0" fmla="*/ 41950 w 44946"/>
                    <a:gd name="connsiteY0" fmla="*/ 11986 h 104875"/>
                    <a:gd name="connsiteX1" fmla="*/ 41950 w 44946"/>
                    <a:gd name="connsiteY1" fmla="*/ 94388 h 104875"/>
                    <a:gd name="connsiteX2" fmla="*/ 11986 w 44946"/>
                    <a:gd name="connsiteY2" fmla="*/ 94388 h 104875"/>
                    <a:gd name="connsiteX3" fmla="*/ 11986 w 44946"/>
                    <a:gd name="connsiteY3" fmla="*/ 11986 h 104875"/>
                    <a:gd name="connsiteX4" fmla="*/ 41950 w 44946"/>
                    <a:gd name="connsiteY4" fmla="*/ 11986 h 104875"/>
                    <a:gd name="connsiteX5" fmla="*/ 52438 w 44946"/>
                    <a:gd name="connsiteY5" fmla="*/ 0 h 104875"/>
                    <a:gd name="connsiteX6" fmla="*/ 0 w 44946"/>
                    <a:gd name="connsiteY6" fmla="*/ 0 h 104875"/>
                    <a:gd name="connsiteX7" fmla="*/ 0 w 44946"/>
                    <a:gd name="connsiteY7" fmla="*/ 104876 h 104875"/>
                    <a:gd name="connsiteX8" fmla="*/ 52438 w 44946"/>
                    <a:gd name="connsiteY8" fmla="*/ 104876 h 104875"/>
                    <a:gd name="connsiteX9" fmla="*/ 52438 w 44946"/>
                    <a:gd name="connsiteY9" fmla="*/ 0 h 104875"/>
                    <a:gd name="connsiteX10" fmla="*/ 52438 w 44946"/>
                    <a:gd name="connsiteY10" fmla="*/ 0 h 104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4946" h="104875">
                      <a:moveTo>
                        <a:pt x="41950" y="11986"/>
                      </a:moveTo>
                      <a:lnTo>
                        <a:pt x="41950" y="94388"/>
                      </a:lnTo>
                      <a:lnTo>
                        <a:pt x="11986" y="94388"/>
                      </a:lnTo>
                      <a:lnTo>
                        <a:pt x="11986" y="11986"/>
                      </a:lnTo>
                      <a:lnTo>
                        <a:pt x="41950" y="11986"/>
                      </a:lnTo>
                      <a:moveTo>
                        <a:pt x="52438" y="0"/>
                      </a:moveTo>
                      <a:lnTo>
                        <a:pt x="0" y="0"/>
                      </a:lnTo>
                      <a:lnTo>
                        <a:pt x="0" y="104876"/>
                      </a:lnTo>
                      <a:lnTo>
                        <a:pt x="52438" y="104876"/>
                      </a:lnTo>
                      <a:lnTo>
                        <a:pt x="52438" y="0"/>
                      </a:lnTo>
                      <a:lnTo>
                        <a:pt x="5243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47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800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51A31777-A0BE-4322-94E6-2865F6A954DF}"/>
                    </a:ext>
                  </a:extLst>
                </p:cNvPr>
                <p:cNvSpPr/>
                <p:nvPr/>
              </p:nvSpPr>
              <p:spPr>
                <a:xfrm>
                  <a:off x="4090034" y="4012647"/>
                  <a:ext cx="44947" cy="104876"/>
                </a:xfrm>
                <a:custGeom>
                  <a:avLst/>
                  <a:gdLst>
                    <a:gd name="connsiteX0" fmla="*/ 40452 w 44946"/>
                    <a:gd name="connsiteY0" fmla="*/ 11986 h 104875"/>
                    <a:gd name="connsiteX1" fmla="*/ 40452 w 44946"/>
                    <a:gd name="connsiteY1" fmla="*/ 94388 h 104875"/>
                    <a:gd name="connsiteX2" fmla="*/ 10488 w 44946"/>
                    <a:gd name="connsiteY2" fmla="*/ 94388 h 104875"/>
                    <a:gd name="connsiteX3" fmla="*/ 10488 w 44946"/>
                    <a:gd name="connsiteY3" fmla="*/ 11986 h 104875"/>
                    <a:gd name="connsiteX4" fmla="*/ 40452 w 44946"/>
                    <a:gd name="connsiteY4" fmla="*/ 11986 h 104875"/>
                    <a:gd name="connsiteX5" fmla="*/ 50940 w 44946"/>
                    <a:gd name="connsiteY5" fmla="*/ 0 h 104875"/>
                    <a:gd name="connsiteX6" fmla="*/ 0 w 44946"/>
                    <a:gd name="connsiteY6" fmla="*/ 0 h 104875"/>
                    <a:gd name="connsiteX7" fmla="*/ 0 w 44946"/>
                    <a:gd name="connsiteY7" fmla="*/ 104876 h 104875"/>
                    <a:gd name="connsiteX8" fmla="*/ 52438 w 44946"/>
                    <a:gd name="connsiteY8" fmla="*/ 104876 h 104875"/>
                    <a:gd name="connsiteX9" fmla="*/ 52438 w 44946"/>
                    <a:gd name="connsiteY9" fmla="*/ 0 h 104875"/>
                    <a:gd name="connsiteX10" fmla="*/ 50940 w 44946"/>
                    <a:gd name="connsiteY10" fmla="*/ 0 h 104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4946" h="104875">
                      <a:moveTo>
                        <a:pt x="40452" y="11986"/>
                      </a:moveTo>
                      <a:lnTo>
                        <a:pt x="40452" y="94388"/>
                      </a:lnTo>
                      <a:lnTo>
                        <a:pt x="10488" y="94388"/>
                      </a:lnTo>
                      <a:lnTo>
                        <a:pt x="10488" y="11986"/>
                      </a:lnTo>
                      <a:lnTo>
                        <a:pt x="40452" y="11986"/>
                      </a:lnTo>
                      <a:moveTo>
                        <a:pt x="50940" y="0"/>
                      </a:moveTo>
                      <a:lnTo>
                        <a:pt x="0" y="0"/>
                      </a:lnTo>
                      <a:lnTo>
                        <a:pt x="0" y="104876"/>
                      </a:lnTo>
                      <a:lnTo>
                        <a:pt x="52438" y="104876"/>
                      </a:lnTo>
                      <a:lnTo>
                        <a:pt x="52438" y="0"/>
                      </a:lnTo>
                      <a:lnTo>
                        <a:pt x="5094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47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800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C186775C-27AD-444E-A078-C917210FEA89}"/>
                    </a:ext>
                  </a:extLst>
                </p:cNvPr>
                <p:cNvSpPr/>
                <p:nvPr/>
              </p:nvSpPr>
              <p:spPr>
                <a:xfrm>
                  <a:off x="4003136" y="4012647"/>
                  <a:ext cx="44947" cy="104876"/>
                </a:xfrm>
                <a:custGeom>
                  <a:avLst/>
                  <a:gdLst>
                    <a:gd name="connsiteX0" fmla="*/ 40452 w 44946"/>
                    <a:gd name="connsiteY0" fmla="*/ 11986 h 104875"/>
                    <a:gd name="connsiteX1" fmla="*/ 40452 w 44946"/>
                    <a:gd name="connsiteY1" fmla="*/ 94388 h 104875"/>
                    <a:gd name="connsiteX2" fmla="*/ 10488 w 44946"/>
                    <a:gd name="connsiteY2" fmla="*/ 94388 h 104875"/>
                    <a:gd name="connsiteX3" fmla="*/ 10488 w 44946"/>
                    <a:gd name="connsiteY3" fmla="*/ 11986 h 104875"/>
                    <a:gd name="connsiteX4" fmla="*/ 40452 w 44946"/>
                    <a:gd name="connsiteY4" fmla="*/ 11986 h 104875"/>
                    <a:gd name="connsiteX5" fmla="*/ 52438 w 44946"/>
                    <a:gd name="connsiteY5" fmla="*/ 0 h 104875"/>
                    <a:gd name="connsiteX6" fmla="*/ 0 w 44946"/>
                    <a:gd name="connsiteY6" fmla="*/ 0 h 104875"/>
                    <a:gd name="connsiteX7" fmla="*/ 0 w 44946"/>
                    <a:gd name="connsiteY7" fmla="*/ 104876 h 104875"/>
                    <a:gd name="connsiteX8" fmla="*/ 52438 w 44946"/>
                    <a:gd name="connsiteY8" fmla="*/ 104876 h 104875"/>
                    <a:gd name="connsiteX9" fmla="*/ 52438 w 44946"/>
                    <a:gd name="connsiteY9" fmla="*/ 0 h 104875"/>
                    <a:gd name="connsiteX10" fmla="*/ 52438 w 44946"/>
                    <a:gd name="connsiteY10" fmla="*/ 0 h 104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4946" h="104875">
                      <a:moveTo>
                        <a:pt x="40452" y="11986"/>
                      </a:moveTo>
                      <a:lnTo>
                        <a:pt x="40452" y="94388"/>
                      </a:lnTo>
                      <a:lnTo>
                        <a:pt x="10488" y="94388"/>
                      </a:lnTo>
                      <a:lnTo>
                        <a:pt x="10488" y="11986"/>
                      </a:lnTo>
                      <a:lnTo>
                        <a:pt x="40452" y="11986"/>
                      </a:lnTo>
                      <a:moveTo>
                        <a:pt x="52438" y="0"/>
                      </a:moveTo>
                      <a:lnTo>
                        <a:pt x="0" y="0"/>
                      </a:lnTo>
                      <a:lnTo>
                        <a:pt x="0" y="104876"/>
                      </a:lnTo>
                      <a:lnTo>
                        <a:pt x="52438" y="104876"/>
                      </a:lnTo>
                      <a:lnTo>
                        <a:pt x="52438" y="0"/>
                      </a:lnTo>
                      <a:lnTo>
                        <a:pt x="5243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47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800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976FB03A-97BE-496B-B5C2-5760BCCF6CAD}"/>
                    </a:ext>
                  </a:extLst>
                </p:cNvPr>
                <p:cNvSpPr/>
                <p:nvPr/>
              </p:nvSpPr>
              <p:spPr>
                <a:xfrm>
                  <a:off x="4434626" y="4012647"/>
                  <a:ext cx="44947" cy="104876"/>
                </a:xfrm>
                <a:custGeom>
                  <a:avLst/>
                  <a:gdLst>
                    <a:gd name="connsiteX0" fmla="*/ 41950 w 44946"/>
                    <a:gd name="connsiteY0" fmla="*/ 11986 h 104875"/>
                    <a:gd name="connsiteX1" fmla="*/ 41950 w 44946"/>
                    <a:gd name="connsiteY1" fmla="*/ 94388 h 104875"/>
                    <a:gd name="connsiteX2" fmla="*/ 11986 w 44946"/>
                    <a:gd name="connsiteY2" fmla="*/ 94388 h 104875"/>
                    <a:gd name="connsiteX3" fmla="*/ 11986 w 44946"/>
                    <a:gd name="connsiteY3" fmla="*/ 11986 h 104875"/>
                    <a:gd name="connsiteX4" fmla="*/ 41950 w 44946"/>
                    <a:gd name="connsiteY4" fmla="*/ 11986 h 104875"/>
                    <a:gd name="connsiteX5" fmla="*/ 52438 w 44946"/>
                    <a:gd name="connsiteY5" fmla="*/ 0 h 104875"/>
                    <a:gd name="connsiteX6" fmla="*/ 0 w 44946"/>
                    <a:gd name="connsiteY6" fmla="*/ 0 h 104875"/>
                    <a:gd name="connsiteX7" fmla="*/ 0 w 44946"/>
                    <a:gd name="connsiteY7" fmla="*/ 104876 h 104875"/>
                    <a:gd name="connsiteX8" fmla="*/ 52438 w 44946"/>
                    <a:gd name="connsiteY8" fmla="*/ 104876 h 104875"/>
                    <a:gd name="connsiteX9" fmla="*/ 52438 w 44946"/>
                    <a:gd name="connsiteY9" fmla="*/ 0 h 104875"/>
                    <a:gd name="connsiteX10" fmla="*/ 52438 w 44946"/>
                    <a:gd name="connsiteY10" fmla="*/ 0 h 104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4946" h="104875">
                      <a:moveTo>
                        <a:pt x="41950" y="11986"/>
                      </a:moveTo>
                      <a:lnTo>
                        <a:pt x="41950" y="94388"/>
                      </a:lnTo>
                      <a:lnTo>
                        <a:pt x="11986" y="94388"/>
                      </a:lnTo>
                      <a:lnTo>
                        <a:pt x="11986" y="11986"/>
                      </a:lnTo>
                      <a:lnTo>
                        <a:pt x="41950" y="11986"/>
                      </a:lnTo>
                      <a:moveTo>
                        <a:pt x="52438" y="0"/>
                      </a:moveTo>
                      <a:lnTo>
                        <a:pt x="0" y="0"/>
                      </a:lnTo>
                      <a:lnTo>
                        <a:pt x="0" y="104876"/>
                      </a:lnTo>
                      <a:lnTo>
                        <a:pt x="52438" y="104876"/>
                      </a:lnTo>
                      <a:lnTo>
                        <a:pt x="52438" y="0"/>
                      </a:lnTo>
                      <a:lnTo>
                        <a:pt x="5243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47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800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C9C95228-C29D-4EAD-98AA-A27BBDDB2697}"/>
                    </a:ext>
                  </a:extLst>
                </p:cNvPr>
                <p:cNvSpPr/>
                <p:nvPr/>
              </p:nvSpPr>
              <p:spPr>
                <a:xfrm>
                  <a:off x="4347729" y="4012647"/>
                  <a:ext cx="44947" cy="104876"/>
                </a:xfrm>
                <a:custGeom>
                  <a:avLst/>
                  <a:gdLst>
                    <a:gd name="connsiteX0" fmla="*/ 41950 w 44946"/>
                    <a:gd name="connsiteY0" fmla="*/ 11986 h 104875"/>
                    <a:gd name="connsiteX1" fmla="*/ 41950 w 44946"/>
                    <a:gd name="connsiteY1" fmla="*/ 94388 h 104875"/>
                    <a:gd name="connsiteX2" fmla="*/ 11986 w 44946"/>
                    <a:gd name="connsiteY2" fmla="*/ 94388 h 104875"/>
                    <a:gd name="connsiteX3" fmla="*/ 11986 w 44946"/>
                    <a:gd name="connsiteY3" fmla="*/ 11986 h 104875"/>
                    <a:gd name="connsiteX4" fmla="*/ 41950 w 44946"/>
                    <a:gd name="connsiteY4" fmla="*/ 11986 h 104875"/>
                    <a:gd name="connsiteX5" fmla="*/ 52438 w 44946"/>
                    <a:gd name="connsiteY5" fmla="*/ 0 h 104875"/>
                    <a:gd name="connsiteX6" fmla="*/ 0 w 44946"/>
                    <a:gd name="connsiteY6" fmla="*/ 0 h 104875"/>
                    <a:gd name="connsiteX7" fmla="*/ 0 w 44946"/>
                    <a:gd name="connsiteY7" fmla="*/ 104876 h 104875"/>
                    <a:gd name="connsiteX8" fmla="*/ 52438 w 44946"/>
                    <a:gd name="connsiteY8" fmla="*/ 104876 h 104875"/>
                    <a:gd name="connsiteX9" fmla="*/ 52438 w 44946"/>
                    <a:gd name="connsiteY9" fmla="*/ 0 h 104875"/>
                    <a:gd name="connsiteX10" fmla="*/ 52438 w 44946"/>
                    <a:gd name="connsiteY10" fmla="*/ 0 h 104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4946" h="104875">
                      <a:moveTo>
                        <a:pt x="41950" y="11986"/>
                      </a:moveTo>
                      <a:lnTo>
                        <a:pt x="41950" y="94388"/>
                      </a:lnTo>
                      <a:lnTo>
                        <a:pt x="11986" y="94388"/>
                      </a:lnTo>
                      <a:lnTo>
                        <a:pt x="11986" y="11986"/>
                      </a:lnTo>
                      <a:lnTo>
                        <a:pt x="41950" y="11986"/>
                      </a:lnTo>
                      <a:moveTo>
                        <a:pt x="52438" y="0"/>
                      </a:moveTo>
                      <a:lnTo>
                        <a:pt x="0" y="0"/>
                      </a:lnTo>
                      <a:lnTo>
                        <a:pt x="0" y="104876"/>
                      </a:lnTo>
                      <a:lnTo>
                        <a:pt x="52438" y="104876"/>
                      </a:lnTo>
                      <a:lnTo>
                        <a:pt x="52438" y="0"/>
                      </a:lnTo>
                      <a:lnTo>
                        <a:pt x="5243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47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800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3249E1B8-7403-4BC5-9059-E26267182C32}"/>
                    </a:ext>
                  </a:extLst>
                </p:cNvPr>
                <p:cNvSpPr/>
                <p:nvPr/>
              </p:nvSpPr>
              <p:spPr>
                <a:xfrm>
                  <a:off x="4262330" y="4012647"/>
                  <a:ext cx="44947" cy="104876"/>
                </a:xfrm>
                <a:custGeom>
                  <a:avLst/>
                  <a:gdLst>
                    <a:gd name="connsiteX0" fmla="*/ 40452 w 44946"/>
                    <a:gd name="connsiteY0" fmla="*/ 11986 h 104875"/>
                    <a:gd name="connsiteX1" fmla="*/ 40452 w 44946"/>
                    <a:gd name="connsiteY1" fmla="*/ 94388 h 104875"/>
                    <a:gd name="connsiteX2" fmla="*/ 10488 w 44946"/>
                    <a:gd name="connsiteY2" fmla="*/ 94388 h 104875"/>
                    <a:gd name="connsiteX3" fmla="*/ 10488 w 44946"/>
                    <a:gd name="connsiteY3" fmla="*/ 11986 h 104875"/>
                    <a:gd name="connsiteX4" fmla="*/ 40452 w 44946"/>
                    <a:gd name="connsiteY4" fmla="*/ 11986 h 104875"/>
                    <a:gd name="connsiteX5" fmla="*/ 52438 w 44946"/>
                    <a:gd name="connsiteY5" fmla="*/ 0 h 104875"/>
                    <a:gd name="connsiteX6" fmla="*/ 0 w 44946"/>
                    <a:gd name="connsiteY6" fmla="*/ 0 h 104875"/>
                    <a:gd name="connsiteX7" fmla="*/ 0 w 44946"/>
                    <a:gd name="connsiteY7" fmla="*/ 104876 h 104875"/>
                    <a:gd name="connsiteX8" fmla="*/ 52438 w 44946"/>
                    <a:gd name="connsiteY8" fmla="*/ 104876 h 104875"/>
                    <a:gd name="connsiteX9" fmla="*/ 52438 w 44946"/>
                    <a:gd name="connsiteY9" fmla="*/ 0 h 104875"/>
                    <a:gd name="connsiteX10" fmla="*/ 52438 w 44946"/>
                    <a:gd name="connsiteY10" fmla="*/ 0 h 104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4946" h="104875">
                      <a:moveTo>
                        <a:pt x="40452" y="11986"/>
                      </a:moveTo>
                      <a:lnTo>
                        <a:pt x="40452" y="94388"/>
                      </a:lnTo>
                      <a:lnTo>
                        <a:pt x="10488" y="94388"/>
                      </a:lnTo>
                      <a:lnTo>
                        <a:pt x="10488" y="11986"/>
                      </a:lnTo>
                      <a:lnTo>
                        <a:pt x="40452" y="11986"/>
                      </a:lnTo>
                      <a:moveTo>
                        <a:pt x="52438" y="0"/>
                      </a:moveTo>
                      <a:lnTo>
                        <a:pt x="0" y="0"/>
                      </a:lnTo>
                      <a:lnTo>
                        <a:pt x="0" y="104876"/>
                      </a:lnTo>
                      <a:lnTo>
                        <a:pt x="52438" y="104876"/>
                      </a:lnTo>
                      <a:lnTo>
                        <a:pt x="52438" y="0"/>
                      </a:lnTo>
                      <a:lnTo>
                        <a:pt x="5243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47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800"/>
                </a:p>
              </p:txBody>
            </p:sp>
          </p:grpSp>
        </p:grp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A1B61181-ADDA-4115-8BC4-550537095314}"/>
              </a:ext>
            </a:extLst>
          </p:cNvPr>
          <p:cNvGrpSpPr/>
          <p:nvPr/>
        </p:nvGrpSpPr>
        <p:grpSpPr>
          <a:xfrm>
            <a:off x="7360594" y="1317276"/>
            <a:ext cx="721672" cy="762857"/>
            <a:chOff x="4957980" y="3851503"/>
            <a:chExt cx="721672" cy="762857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41BE71D5-19C0-4545-A468-602B5D990F69}"/>
                </a:ext>
              </a:extLst>
            </p:cNvPr>
            <p:cNvSpPr txBox="1"/>
            <p:nvPr/>
          </p:nvSpPr>
          <p:spPr>
            <a:xfrm>
              <a:off x="4957980" y="4412895"/>
              <a:ext cx="721672" cy="2014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 defTabSz="914378">
                <a:lnSpc>
                  <a:spcPct val="90000"/>
                </a:lnSpc>
                <a:defRPr/>
              </a:pPr>
              <a:r>
                <a:rPr lang="ko-KR" altLang="en-US" sz="788"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백업 저장소</a:t>
              </a:r>
              <a:endParaRPr lang="en-US" sz="788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136" name="Graphic 135">
              <a:extLst>
                <a:ext uri="{FF2B5EF4-FFF2-40B4-BE49-F238E27FC236}">
                  <a16:creationId xmlns:a16="http://schemas.microsoft.com/office/drawing/2014/main" id="{DEB275F5-4415-46B6-8D58-57F56DC35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5072973" y="3851503"/>
              <a:ext cx="547242" cy="576823"/>
            </a:xfrm>
            <a:prstGeom prst="rect">
              <a:avLst/>
            </a:prstGeom>
          </p:spPr>
        </p:pic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13FB6589-5437-4EAE-832C-1324979E37CF}"/>
              </a:ext>
            </a:extLst>
          </p:cNvPr>
          <p:cNvGrpSpPr/>
          <p:nvPr/>
        </p:nvGrpSpPr>
        <p:grpSpPr>
          <a:xfrm>
            <a:off x="3690603" y="1513218"/>
            <a:ext cx="3630583" cy="1268056"/>
            <a:chOff x="3782750" y="1562835"/>
            <a:chExt cx="3630583" cy="1268056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80D028B-A09D-402D-B4A6-4C9360C2EFE6}"/>
                </a:ext>
              </a:extLst>
            </p:cNvPr>
            <p:cNvSpPr txBox="1"/>
            <p:nvPr/>
          </p:nvSpPr>
          <p:spPr>
            <a:xfrm>
              <a:off x="4327325" y="1608864"/>
              <a:ext cx="756937" cy="461665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defTabSz="685783">
                <a:defRPr/>
              </a:pPr>
              <a:r>
                <a:rPr lang="ko-KR" altLang="en-US" sz="800" dirty="0">
                  <a:solidFill>
                    <a:schemeClr val="bg1"/>
                  </a:solidFill>
                  <a:latin typeface="Tahoma"/>
                </a:rPr>
                <a:t>로컬 백업 저장소에 데이터 저장</a:t>
              </a:r>
              <a:endParaRPr lang="en-US" sz="800" dirty="0">
                <a:solidFill>
                  <a:schemeClr val="bg1"/>
                </a:solidFill>
                <a:latin typeface="Tahoma"/>
              </a:endParaRPr>
            </a:p>
          </p:txBody>
        </p:sp>
        <p:cxnSp>
          <p:nvCxnSpPr>
            <p:cNvPr id="148" name="Connector: Elbow 147">
              <a:extLst>
                <a:ext uri="{FF2B5EF4-FFF2-40B4-BE49-F238E27FC236}">
                  <a16:creationId xmlns:a16="http://schemas.microsoft.com/office/drawing/2014/main" id="{FD1CF9EC-2663-4566-996A-0CA8063BC0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82750" y="1562835"/>
              <a:ext cx="3630583" cy="1268056"/>
            </a:xfrm>
            <a:prstGeom prst="bentConnector3">
              <a:avLst>
                <a:gd name="adj1" fmla="val 15940"/>
              </a:avLst>
            </a:prstGeom>
            <a:ln w="12700">
              <a:solidFill>
                <a:srgbClr val="00D48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9637292D-9F56-469C-9820-39B6041D0F70}"/>
              </a:ext>
            </a:extLst>
          </p:cNvPr>
          <p:cNvGrpSpPr/>
          <p:nvPr/>
        </p:nvGrpSpPr>
        <p:grpSpPr>
          <a:xfrm>
            <a:off x="5709791" y="2731320"/>
            <a:ext cx="941837" cy="552908"/>
            <a:chOff x="5801938" y="2780937"/>
            <a:chExt cx="941837" cy="552908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F92837B3-627E-4460-B8C0-F1A38F6DC19B}"/>
                </a:ext>
              </a:extLst>
            </p:cNvPr>
            <p:cNvSpPr txBox="1"/>
            <p:nvPr/>
          </p:nvSpPr>
          <p:spPr>
            <a:xfrm>
              <a:off x="6017799" y="2810308"/>
              <a:ext cx="725976" cy="461665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defTabSz="685783">
                <a:defRPr/>
              </a:pPr>
              <a:r>
                <a:rPr lang="ko-KR" altLang="en-US" sz="800">
                  <a:solidFill>
                    <a:schemeClr val="bg1"/>
                  </a:solidFill>
                  <a:latin typeface="Tahoma"/>
                </a:rPr>
                <a:t>메타데이터 및 백업 데이터 저장</a:t>
              </a:r>
              <a:endParaRPr lang="en-US" sz="800" dirty="0">
                <a:solidFill>
                  <a:schemeClr val="bg1"/>
                </a:solidFill>
                <a:latin typeface="Tahoma"/>
              </a:endParaRPr>
            </a:p>
          </p:txBody>
        </p:sp>
        <p:cxnSp>
          <p:nvCxnSpPr>
            <p:cNvPr id="150" name="Connector: Elbow 149">
              <a:extLst>
                <a:ext uri="{FF2B5EF4-FFF2-40B4-BE49-F238E27FC236}">
                  <a16:creationId xmlns:a16="http://schemas.microsoft.com/office/drawing/2014/main" id="{8C2E0C07-13E7-4269-AC6A-6DFF6EA7CA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1938" y="2780937"/>
              <a:ext cx="905712" cy="552908"/>
            </a:xfrm>
            <a:prstGeom prst="bentConnector3">
              <a:avLst>
                <a:gd name="adj1" fmla="val 28171"/>
              </a:avLst>
            </a:prstGeom>
            <a:ln w="12700">
              <a:solidFill>
                <a:srgbClr val="00D48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141EC13-9CB0-4D39-B385-E3F1AF55E511}"/>
              </a:ext>
            </a:extLst>
          </p:cNvPr>
          <p:cNvGrpSpPr/>
          <p:nvPr/>
        </p:nvGrpSpPr>
        <p:grpSpPr>
          <a:xfrm>
            <a:off x="5718265" y="3663341"/>
            <a:ext cx="905014" cy="693488"/>
            <a:chOff x="5810412" y="3712958"/>
            <a:chExt cx="905014" cy="693488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700CE1F3-7E3E-4CCB-A828-718F51C0A483}"/>
                </a:ext>
              </a:extLst>
            </p:cNvPr>
            <p:cNvSpPr txBox="1"/>
            <p:nvPr/>
          </p:nvSpPr>
          <p:spPr>
            <a:xfrm>
              <a:off x="6017799" y="4067892"/>
              <a:ext cx="697627" cy="338554"/>
            </a:xfrm>
            <a:prstGeom prst="rect">
              <a:avLst/>
            </a:prstGeom>
          </p:spPr>
          <p:txBody>
            <a:bodyPr wrap="none" rtlCol="0" anchor="ctr">
              <a:spAutoFit/>
            </a:bodyPr>
            <a:lstStyle/>
            <a:p>
              <a:pPr defTabSz="685783">
                <a:defRPr/>
              </a:pPr>
              <a:r>
                <a:rPr lang="ko-KR" altLang="en-US" sz="800" dirty="0">
                  <a:solidFill>
                    <a:schemeClr val="bg1"/>
                  </a:solidFill>
                  <a:latin typeface="Tahoma"/>
                </a:rPr>
                <a:t>메타데이터</a:t>
              </a:r>
              <a:endParaRPr lang="en-US" altLang="ko-KR" sz="800" dirty="0">
                <a:solidFill>
                  <a:schemeClr val="bg1"/>
                </a:solidFill>
                <a:latin typeface="Tahoma"/>
              </a:endParaRPr>
            </a:p>
            <a:p>
              <a:pPr defTabSz="685783">
                <a:defRPr/>
              </a:pPr>
              <a:r>
                <a:rPr lang="ko-KR" altLang="en-US" sz="800" dirty="0">
                  <a:solidFill>
                    <a:schemeClr val="bg1"/>
                  </a:solidFill>
                  <a:latin typeface="Tahoma"/>
                </a:rPr>
                <a:t>저장</a:t>
              </a:r>
              <a:endParaRPr lang="en-US" sz="800" dirty="0">
                <a:solidFill>
                  <a:schemeClr val="bg1"/>
                </a:solidFill>
                <a:latin typeface="Tahoma"/>
              </a:endParaRPr>
            </a:p>
          </p:txBody>
        </p:sp>
        <p:cxnSp>
          <p:nvCxnSpPr>
            <p:cNvPr id="154" name="Connector: Elbow 153">
              <a:extLst>
                <a:ext uri="{FF2B5EF4-FFF2-40B4-BE49-F238E27FC236}">
                  <a16:creationId xmlns:a16="http://schemas.microsoft.com/office/drawing/2014/main" id="{96812C96-D9DF-4E6F-A7EB-138E7ECFE1F7}"/>
                </a:ext>
              </a:extLst>
            </p:cNvPr>
            <p:cNvCxnSpPr>
              <a:cxnSpLocks/>
            </p:cNvCxnSpPr>
            <p:nvPr/>
          </p:nvCxnSpPr>
          <p:spPr>
            <a:xfrm>
              <a:off x="5810412" y="3712958"/>
              <a:ext cx="891098" cy="656636"/>
            </a:xfrm>
            <a:prstGeom prst="bentConnector3">
              <a:avLst>
                <a:gd name="adj1" fmla="val 27813"/>
              </a:avLst>
            </a:prstGeom>
            <a:ln w="12700">
              <a:solidFill>
                <a:srgbClr val="00D48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D574003D-4370-449C-BCED-A927437AAB65}"/>
              </a:ext>
            </a:extLst>
          </p:cNvPr>
          <p:cNvGrpSpPr/>
          <p:nvPr/>
        </p:nvGrpSpPr>
        <p:grpSpPr>
          <a:xfrm>
            <a:off x="3690603" y="2902185"/>
            <a:ext cx="1273163" cy="597084"/>
            <a:chOff x="3690603" y="2902185"/>
            <a:chExt cx="1273163" cy="597084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71C6013-F34C-4E60-B9B1-56B92049EEEA}"/>
                </a:ext>
              </a:extLst>
            </p:cNvPr>
            <p:cNvSpPr txBox="1"/>
            <p:nvPr/>
          </p:nvSpPr>
          <p:spPr>
            <a:xfrm>
              <a:off x="4206829" y="3016170"/>
              <a:ext cx="756937" cy="461665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defTabSz="685783">
                <a:defRPr/>
              </a:pPr>
              <a:r>
                <a:rPr lang="ko-KR" altLang="en-US" sz="800">
                  <a:solidFill>
                    <a:schemeClr val="bg1"/>
                  </a:solidFill>
                  <a:latin typeface="Tahoma"/>
                </a:rPr>
                <a:t>오브젝트 스토리지에 데이터 저장</a:t>
              </a:r>
              <a:endParaRPr lang="en-US" sz="800" dirty="0">
                <a:solidFill>
                  <a:schemeClr val="bg1"/>
                </a:solidFill>
                <a:latin typeface="Tahoma"/>
              </a:endParaRPr>
            </a:p>
          </p:txBody>
        </p:sp>
        <p:cxnSp>
          <p:nvCxnSpPr>
            <p:cNvPr id="161" name="Connector: Elbow 160">
              <a:extLst>
                <a:ext uri="{FF2B5EF4-FFF2-40B4-BE49-F238E27FC236}">
                  <a16:creationId xmlns:a16="http://schemas.microsoft.com/office/drawing/2014/main" id="{87B55216-0AB0-4396-97C5-FB6CB7D45881}"/>
                </a:ext>
              </a:extLst>
            </p:cNvPr>
            <p:cNvCxnSpPr>
              <a:cxnSpLocks/>
              <a:stCxn id="66" idx="3"/>
              <a:endCxn id="72" idx="1"/>
            </p:cNvCxnSpPr>
            <p:nvPr/>
          </p:nvCxnSpPr>
          <p:spPr>
            <a:xfrm>
              <a:off x="3690603" y="2902185"/>
              <a:ext cx="1150920" cy="597084"/>
            </a:xfrm>
            <a:prstGeom prst="bentConnector3">
              <a:avLst/>
            </a:prstGeom>
            <a:ln w="12700">
              <a:solidFill>
                <a:srgbClr val="00D48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4" name="Connector: Elbow 163">
            <a:extLst>
              <a:ext uri="{FF2B5EF4-FFF2-40B4-BE49-F238E27FC236}">
                <a16:creationId xmlns:a16="http://schemas.microsoft.com/office/drawing/2014/main" id="{1982D1F1-5342-49D5-932D-BE651E45F751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2475717" y="2085951"/>
            <a:ext cx="768460" cy="669416"/>
          </a:xfrm>
          <a:prstGeom prst="bentConnector3">
            <a:avLst>
              <a:gd name="adj1" fmla="val 35528"/>
            </a:avLst>
          </a:prstGeom>
          <a:ln w="12700">
            <a:solidFill>
              <a:srgbClr val="00D4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nector: Elbow 166">
            <a:extLst>
              <a:ext uri="{FF2B5EF4-FFF2-40B4-BE49-F238E27FC236}">
                <a16:creationId xmlns:a16="http://schemas.microsoft.com/office/drawing/2014/main" id="{3AB40904-A67F-4A6B-948D-8B5189159AD4}"/>
              </a:ext>
            </a:extLst>
          </p:cNvPr>
          <p:cNvCxnSpPr>
            <a:cxnSpLocks/>
            <a:stCxn id="50" idx="3"/>
            <a:endCxn id="66" idx="1"/>
          </p:cNvCxnSpPr>
          <p:nvPr/>
        </p:nvCxnSpPr>
        <p:spPr>
          <a:xfrm flipV="1">
            <a:off x="2475717" y="2902185"/>
            <a:ext cx="763436" cy="866074"/>
          </a:xfrm>
          <a:prstGeom prst="bentConnector3">
            <a:avLst>
              <a:gd name="adj1" fmla="val 35433"/>
            </a:avLst>
          </a:prstGeom>
          <a:ln w="12700">
            <a:solidFill>
              <a:srgbClr val="00D48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onnector: Elbow 197">
            <a:extLst>
              <a:ext uri="{FF2B5EF4-FFF2-40B4-BE49-F238E27FC236}">
                <a16:creationId xmlns:a16="http://schemas.microsoft.com/office/drawing/2014/main" id="{83FFDB30-ADAF-4E36-8B18-D294AB1731A4}"/>
              </a:ext>
            </a:extLst>
          </p:cNvPr>
          <p:cNvCxnSpPr>
            <a:cxnSpLocks/>
            <a:stCxn id="204" idx="0"/>
          </p:cNvCxnSpPr>
          <p:nvPr/>
        </p:nvCxnSpPr>
        <p:spPr>
          <a:xfrm rot="16200000" flipV="1">
            <a:off x="3179466" y="3643648"/>
            <a:ext cx="1251570" cy="921624"/>
          </a:xfrm>
          <a:prstGeom prst="bentConnector3">
            <a:avLst>
              <a:gd name="adj1" fmla="val 44706"/>
            </a:avLst>
          </a:prstGeom>
          <a:ln w="12700">
            <a:solidFill>
              <a:srgbClr val="6687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DF1A47DA-CE3E-452B-8197-559E28ADAA9C}"/>
              </a:ext>
            </a:extLst>
          </p:cNvPr>
          <p:cNvCxnSpPr>
            <a:cxnSpLocks/>
            <a:stCxn id="203" idx="0"/>
            <a:endCxn id="68" idx="2"/>
          </p:cNvCxnSpPr>
          <p:nvPr/>
        </p:nvCxnSpPr>
        <p:spPr>
          <a:xfrm rot="16200000" flipV="1">
            <a:off x="3718202" y="3224628"/>
            <a:ext cx="1261072" cy="1750162"/>
          </a:xfrm>
          <a:prstGeom prst="bentConnector3">
            <a:avLst>
              <a:gd name="adj1" fmla="val 50000"/>
            </a:avLst>
          </a:prstGeom>
          <a:ln w="12700">
            <a:solidFill>
              <a:srgbClr val="6687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id="{A5B0D628-C26F-4562-B832-F30C9A41805D}"/>
              </a:ext>
            </a:extLst>
          </p:cNvPr>
          <p:cNvSpPr txBox="1">
            <a:spLocks noChangeAspect="1"/>
          </p:cNvSpPr>
          <p:nvPr/>
        </p:nvSpPr>
        <p:spPr>
          <a:xfrm>
            <a:off x="4822851" y="4730245"/>
            <a:ext cx="801936" cy="196208"/>
          </a:xfrm>
          <a:prstGeom prst="rect">
            <a:avLst/>
          </a:prstGeom>
          <a:solidFill>
            <a:srgbClr val="003738"/>
          </a:solidFill>
          <a:ln w="19050">
            <a:solidFill>
              <a:schemeClr val="bg1">
                <a:alpha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defTabSz="914378">
              <a:lnSpc>
                <a:spcPct val="90000"/>
              </a:lnSpc>
              <a:defRPr/>
            </a:pPr>
            <a:r>
              <a:rPr lang="en-US" sz="750">
                <a:solidFill>
                  <a:srgbClr val="FFFFFF"/>
                </a:solidFill>
                <a:latin typeface="Tahoma" panose="020B0604030504040204" pitchFamily="34" charset="0"/>
              </a:rPr>
              <a:t>RESTful API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FD61FCCC-3667-4123-8ED3-9426B94A516B}"/>
              </a:ext>
            </a:extLst>
          </p:cNvPr>
          <p:cNvSpPr txBox="1">
            <a:spLocks noChangeAspect="1"/>
          </p:cNvSpPr>
          <p:nvPr/>
        </p:nvSpPr>
        <p:spPr>
          <a:xfrm>
            <a:off x="3865095" y="4730245"/>
            <a:ext cx="801936" cy="196208"/>
          </a:xfrm>
          <a:prstGeom prst="rect">
            <a:avLst/>
          </a:prstGeom>
          <a:solidFill>
            <a:srgbClr val="003738"/>
          </a:solidFill>
          <a:ln w="19050">
            <a:solidFill>
              <a:schemeClr val="bg1">
                <a:alpha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defTabSz="914378">
              <a:lnSpc>
                <a:spcPct val="90000"/>
              </a:lnSpc>
              <a:defRPr/>
            </a:pPr>
            <a:r>
              <a:rPr lang="en-US" sz="750">
                <a:solidFill>
                  <a:srgbClr val="FFFFFF"/>
                </a:solidFill>
                <a:latin typeface="Tahoma" panose="020B0604030504040204" pitchFamily="34" charset="0"/>
              </a:rPr>
              <a:t>PowerShell</a:t>
            </a:r>
          </a:p>
        </p:txBody>
      </p:sp>
      <p:sp>
        <p:nvSpPr>
          <p:cNvPr id="100" name="Content Placeholder 1">
            <a:extLst>
              <a:ext uri="{FF2B5EF4-FFF2-40B4-BE49-F238E27FC236}">
                <a16:creationId xmlns:a16="http://schemas.microsoft.com/office/drawing/2014/main" id="{ECF4AD33-C886-49D7-BE28-57981631AC03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4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온프레미스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Exchange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또는 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MS Office 365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서비스를 로컬 </a:t>
            </a:r>
            <a:r>
              <a:rPr lang="ko-KR" altLang="en-US" sz="1400" b="1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백업 저장소 또는 오브젝트 스토리지에 안전하게 데이터 저장</a:t>
            </a:r>
          </a:p>
        </p:txBody>
      </p:sp>
    </p:spTree>
    <p:extLst>
      <p:ext uri="{BB962C8B-B14F-4D97-AF65-F5344CB8AC3E}">
        <p14:creationId xmlns:p14="http://schemas.microsoft.com/office/powerpoint/2010/main" val="31479719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6" dur="indefinite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0" animBg="1"/>
      <p:bldP spid="20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1EA9D77-D20E-4DE2-934B-FDD10C311FEE}"/>
              </a:ext>
            </a:extLst>
          </p:cNvPr>
          <p:cNvGrpSpPr/>
          <p:nvPr/>
        </p:nvGrpSpPr>
        <p:grpSpPr>
          <a:xfrm>
            <a:off x="3190307" y="2847813"/>
            <a:ext cx="771022" cy="471256"/>
            <a:chOff x="5323138" y="3062603"/>
            <a:chExt cx="772402" cy="471256"/>
          </a:xfrm>
        </p:grpSpPr>
        <p:pic>
          <p:nvPicPr>
            <p:cNvPr id="29" name="Picture 246" descr="\\amust.local\spb\Marketing\Graphics\Working\DIAGRAMS\Technical_Diagrams\veeam_icons\png\letter.png"/>
            <p:cNvPicPr>
              <a:picLocks noChangeAspect="1" noChangeArrowheads="1"/>
            </p:cNvPicPr>
            <p:nvPr/>
          </p:nvPicPr>
          <p:blipFill>
            <a:blip r:embed="rId3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8843" y="3062603"/>
              <a:ext cx="246769" cy="187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/>
            <p:cNvSpPr txBox="1"/>
            <p:nvPr/>
          </p:nvSpPr>
          <p:spPr>
            <a:xfrm>
              <a:off x="5323138" y="3247627"/>
              <a:ext cx="772402" cy="28623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 defTabSz="914378">
                <a:lnSpc>
                  <a:spcPct val="90000"/>
                </a:lnSpc>
                <a:defRPr/>
              </a:pPr>
              <a:r>
                <a:rPr lang="ko-KR" altLang="en-US" sz="700" dirty="0"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첨부파일로 메일 발송</a:t>
              </a:r>
              <a:endParaRPr lang="en-US" sz="7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87A75EE-BD3D-4419-82C1-678370B96E0E}"/>
              </a:ext>
            </a:extLst>
          </p:cNvPr>
          <p:cNvGrpSpPr/>
          <p:nvPr/>
        </p:nvGrpSpPr>
        <p:grpSpPr>
          <a:xfrm>
            <a:off x="3836629" y="3018272"/>
            <a:ext cx="752129" cy="516084"/>
            <a:chOff x="5348053" y="3946436"/>
            <a:chExt cx="752129" cy="516083"/>
          </a:xfrm>
        </p:grpSpPr>
        <p:pic>
          <p:nvPicPr>
            <p:cNvPr id="31" name="Picture 258" descr="\\amust.local\spb\Marketing\Graphics\Working\DIAGRAMS\Technical_Diagrams\veeam_icons\png\file.png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6933" y="3946436"/>
              <a:ext cx="174695" cy="2400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5557031" y="3999065"/>
              <a:ext cx="327522" cy="184666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 defTabSz="914378">
                <a:defRPr/>
              </a:pPr>
              <a:r>
                <a:rPr lang="en-US" sz="600">
                  <a:solidFill>
                    <a:srgbClr val="FFFFFF"/>
                  </a:solidFill>
                  <a:latin typeface="Tahoma" panose="020B0604030504040204" pitchFamily="34" charset="0"/>
                </a:rPr>
                <a:t>.pst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348053" y="4176288"/>
              <a:ext cx="752129" cy="2862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 defTabSz="914378">
                <a:lnSpc>
                  <a:spcPct val="90000"/>
                </a:lnSpc>
                <a:defRPr/>
              </a:pPr>
              <a:r>
                <a:rPr lang="en-US" sz="700" dirty="0"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</a:t>
              </a:r>
              <a:r>
                <a:rPr lang="en-US" sz="700" dirty="0" err="1"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pst</a:t>
              </a:r>
              <a:r>
                <a:rPr lang="en-US" sz="700" dirty="0"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ko-KR" altLang="en-US" sz="700" dirty="0"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또는 </a:t>
              </a:r>
              <a:r>
                <a:rPr lang="en-US" sz="700" dirty="0"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.zip</a:t>
              </a:r>
            </a:p>
            <a:p>
              <a:pPr algn="ctr" defTabSz="914378">
                <a:lnSpc>
                  <a:spcPct val="90000"/>
                </a:lnSpc>
                <a:defRPr/>
              </a:pPr>
              <a:r>
                <a:rPr lang="ko-KR" altLang="en-US" sz="700" dirty="0" err="1"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으로</a:t>
              </a:r>
              <a:r>
                <a:rPr lang="ko-KR" altLang="en-US" sz="700" dirty="0"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내보내기</a:t>
              </a:r>
              <a:endParaRPr lang="en-US" sz="7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81F1687-00D1-452D-84C8-AC580D8DABAA}"/>
              </a:ext>
            </a:extLst>
          </p:cNvPr>
          <p:cNvGrpSpPr/>
          <p:nvPr/>
        </p:nvGrpSpPr>
        <p:grpSpPr>
          <a:xfrm>
            <a:off x="3881512" y="2489831"/>
            <a:ext cx="662361" cy="414235"/>
            <a:chOff x="5339865" y="3458242"/>
            <a:chExt cx="728989" cy="414234"/>
          </a:xfrm>
        </p:grpSpPr>
        <p:sp>
          <p:nvSpPr>
            <p:cNvPr id="47" name="TextBox 46"/>
            <p:cNvSpPr txBox="1"/>
            <p:nvPr/>
          </p:nvSpPr>
          <p:spPr>
            <a:xfrm>
              <a:off x="5339865" y="3683193"/>
              <a:ext cx="728989" cy="18928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 defTabSz="914378">
                <a:lnSpc>
                  <a:spcPct val="90000"/>
                </a:lnSpc>
                <a:defRPr/>
              </a:pPr>
              <a:r>
                <a:rPr lang="ko-KR" altLang="en-US" sz="700" dirty="0"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파일로 저장</a:t>
              </a:r>
              <a:endParaRPr lang="en-US" sz="70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48" name="Picture 258" descr="\\amust.local\spb\Marketing\Graphics\Working\DIAGRAMS\Technical_Diagrams\veeam_icons\png\file.png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7438" y="3458242"/>
              <a:ext cx="174695" cy="2400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D0D3408-48BE-4863-A8E4-8B9EAAFE57F7}"/>
              </a:ext>
            </a:extLst>
          </p:cNvPr>
          <p:cNvGrpSpPr/>
          <p:nvPr/>
        </p:nvGrpSpPr>
        <p:grpSpPr>
          <a:xfrm>
            <a:off x="3080003" y="3380270"/>
            <a:ext cx="993101" cy="576721"/>
            <a:chOff x="6212252" y="3894221"/>
            <a:chExt cx="993101" cy="576721"/>
          </a:xfrm>
        </p:grpSpPr>
        <p:pic>
          <p:nvPicPr>
            <p:cNvPr id="114" name="Graphic 113">
              <a:extLst>
                <a:ext uri="{FF2B5EF4-FFF2-40B4-BE49-F238E27FC236}">
                  <a16:creationId xmlns:a16="http://schemas.microsoft.com/office/drawing/2014/main" id="{FF1ADF7A-0598-42CB-948B-48B8363C6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570907" y="3894221"/>
              <a:ext cx="274320" cy="274320"/>
            </a:xfrm>
            <a:prstGeom prst="rect">
              <a:avLst/>
            </a:prstGeom>
          </p:spPr>
        </p:pic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331547EE-DFF8-4861-87BA-4F549599121B}"/>
                </a:ext>
              </a:extLst>
            </p:cNvPr>
            <p:cNvSpPr/>
            <p:nvPr/>
          </p:nvSpPr>
          <p:spPr>
            <a:xfrm>
              <a:off x="6212252" y="4184710"/>
              <a:ext cx="993101" cy="286232"/>
            </a:xfrm>
            <a:prstGeom prst="rect">
              <a:avLst/>
            </a:prstGeom>
          </p:spPr>
          <p:txBody>
            <a:bodyPr wrap="square" lIns="0" rIns="0" rtlCol="0">
              <a:spAutoFit/>
            </a:bodyPr>
            <a:lstStyle/>
            <a:p>
              <a:pPr algn="ctr" defTabSz="914378">
                <a:lnSpc>
                  <a:spcPct val="90000"/>
                </a:lnSpc>
                <a:defRPr/>
              </a:pPr>
              <a:r>
                <a:rPr lang="ko-KR" altLang="en-US" sz="700" dirty="0">
                  <a:solidFill>
                    <a:srgbClr val="FFFFFF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서비스 제공업체를 통한 </a:t>
              </a:r>
            </a:p>
            <a:p>
              <a:pPr algn="ctr" defTabSz="914378">
                <a:lnSpc>
                  <a:spcPct val="90000"/>
                </a:lnSpc>
                <a:defRPr/>
              </a:pPr>
              <a:r>
                <a:rPr lang="ko-KR" altLang="en-US" sz="700" dirty="0">
                  <a:solidFill>
                    <a:srgbClr val="FFFFFF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셀프 서비스 복원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DF8D9F7-2A06-49C3-88F0-D71CCC4428A1}"/>
              </a:ext>
            </a:extLst>
          </p:cNvPr>
          <p:cNvGrpSpPr/>
          <p:nvPr/>
        </p:nvGrpSpPr>
        <p:grpSpPr>
          <a:xfrm>
            <a:off x="3268188" y="2220334"/>
            <a:ext cx="615261" cy="566278"/>
            <a:chOff x="6400437" y="3184730"/>
            <a:chExt cx="615261" cy="566278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990A9F6-C818-42B2-A834-6947C02935BE}"/>
                </a:ext>
              </a:extLst>
            </p:cNvPr>
            <p:cNvSpPr/>
            <p:nvPr/>
          </p:nvSpPr>
          <p:spPr>
            <a:xfrm>
              <a:off x="6400437" y="3464776"/>
              <a:ext cx="615261" cy="286232"/>
            </a:xfrm>
            <a:prstGeom prst="rect">
              <a:avLst/>
            </a:prstGeom>
          </p:spPr>
          <p:txBody>
            <a:bodyPr wrap="square" lIns="0" rIns="0" rtlCol="0">
              <a:spAutoFit/>
            </a:bodyPr>
            <a:lstStyle/>
            <a:p>
              <a:pPr algn="ctr" defTabSz="914378">
                <a:lnSpc>
                  <a:spcPct val="90000"/>
                </a:lnSpc>
                <a:defRPr/>
              </a:pPr>
              <a:r>
                <a:rPr lang="ko-KR" altLang="en-US" sz="700" dirty="0">
                  <a:solidFill>
                    <a:srgbClr val="FFFFFF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이전 버전으로 복구</a:t>
              </a:r>
              <a:endParaRPr lang="en-US" sz="700" dirty="0">
                <a:solidFill>
                  <a:srgbClr val="FFFFFF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0FDE507D-B7BA-4765-9DDD-EAEA44202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grayscl/>
            </a:blip>
            <a:stretch>
              <a:fillRect/>
            </a:stretch>
          </p:blipFill>
          <p:spPr>
            <a:xfrm>
              <a:off x="6571945" y="3184730"/>
              <a:ext cx="272245" cy="274757"/>
            </a:xfrm>
            <a:prstGeom prst="rect">
              <a:avLst/>
            </a:prstGeom>
          </p:spPr>
        </p:pic>
      </p:grpSp>
      <p:sp>
        <p:nvSpPr>
          <p:cNvPr id="78" name="Title 3">
            <a:extLst>
              <a:ext uri="{FF2B5EF4-FFF2-40B4-BE49-F238E27FC236}">
                <a16:creationId xmlns:a16="http://schemas.microsoft.com/office/drawing/2014/main" id="{8A541B7C-3C4D-4104-A3DA-409EA0EA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Veeam Backup </a:t>
            </a:r>
            <a:r>
              <a:rPr lang="en-US" sz="3600" i="1"/>
              <a:t>for Microsoft Office 365</a:t>
            </a:r>
            <a:endParaRPr lang="en-NL" sz="3600" i="1"/>
          </a:p>
        </p:txBody>
      </p:sp>
      <p:pic>
        <p:nvPicPr>
          <p:cNvPr id="84" name="Graphic 83">
            <a:extLst>
              <a:ext uri="{FF2B5EF4-FFF2-40B4-BE49-F238E27FC236}">
                <a16:creationId xmlns:a16="http://schemas.microsoft.com/office/drawing/2014/main" id="{E499C0C2-16C4-49BF-8686-4D86EF5197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0372" y="3588149"/>
            <a:ext cx="361950" cy="36195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86915A32-C902-4945-AEF8-6EC5F43FD8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62100" y="3595769"/>
            <a:ext cx="361950" cy="36195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7778B62F-F233-4D3E-8576-932012CE5804}"/>
              </a:ext>
            </a:extLst>
          </p:cNvPr>
          <p:cNvSpPr/>
          <p:nvPr/>
        </p:nvSpPr>
        <p:spPr bwMode="auto">
          <a:xfrm>
            <a:off x="416601" y="3301520"/>
            <a:ext cx="2073293" cy="1032711"/>
          </a:xfrm>
          <a:prstGeom prst="rect">
            <a:avLst/>
          </a:prstGeom>
          <a:noFill/>
          <a:ln w="19050">
            <a:solidFill>
              <a:schemeClr val="bg1">
                <a:lumMod val="85000"/>
                <a:alpha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7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1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Tahoma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2A70768-CEA1-4406-B62F-B15A408FA98F}"/>
              </a:ext>
            </a:extLst>
          </p:cNvPr>
          <p:cNvSpPr txBox="1"/>
          <p:nvPr/>
        </p:nvSpPr>
        <p:spPr>
          <a:xfrm>
            <a:off x="696122" y="3959184"/>
            <a:ext cx="710451" cy="230832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 defTabSz="685783">
              <a:defRPr/>
            </a:pPr>
            <a:r>
              <a:rPr lang="en-US" sz="900">
                <a:solidFill>
                  <a:srgbClr val="FFFFFF"/>
                </a:solidFill>
                <a:latin typeface="Tahoma"/>
              </a:rPr>
              <a:t>Exchange 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292D22B-806B-417D-B357-8E1E20214BDF}"/>
              </a:ext>
            </a:extLst>
          </p:cNvPr>
          <p:cNvSpPr txBox="1"/>
          <p:nvPr/>
        </p:nvSpPr>
        <p:spPr>
          <a:xfrm>
            <a:off x="1451250" y="3959184"/>
            <a:ext cx="731290" cy="230832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 defTabSz="685783">
              <a:defRPr/>
            </a:pPr>
            <a:r>
              <a:rPr lang="en-US" sz="900">
                <a:solidFill>
                  <a:srgbClr val="FFFFFF"/>
                </a:solidFill>
                <a:latin typeface="Tahoma"/>
              </a:rPr>
              <a:t>SharePoint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4FD5C56-9CD3-4E25-AC0E-A2836EB1152E}"/>
              </a:ext>
            </a:extLst>
          </p:cNvPr>
          <p:cNvSpPr txBox="1"/>
          <p:nvPr/>
        </p:nvSpPr>
        <p:spPr>
          <a:xfrm>
            <a:off x="1057383" y="3176786"/>
            <a:ext cx="791729" cy="215444"/>
          </a:xfrm>
          <a:prstGeom prst="rect">
            <a:avLst/>
          </a:prstGeom>
          <a:solidFill>
            <a:srgbClr val="003738"/>
          </a:solidFill>
        </p:spPr>
        <p:txBody>
          <a:bodyPr wrap="square" rtlCol="0" anchor="ctr">
            <a:spAutoFit/>
          </a:bodyPr>
          <a:lstStyle/>
          <a:p>
            <a:pPr algn="ctr" defTabSz="685783">
              <a:defRPr/>
            </a:pPr>
            <a:r>
              <a:rPr lang="ko-KR" altLang="en-US" sz="800" dirty="0">
                <a:solidFill>
                  <a:srgbClr val="FFFFFF"/>
                </a:solidFill>
                <a:latin typeface="Tahoma"/>
              </a:rPr>
              <a:t>데이터센터</a:t>
            </a:r>
            <a:endParaRPr lang="en-US" sz="800" dirty="0">
              <a:solidFill>
                <a:srgbClr val="FFFFFF"/>
              </a:solidFill>
              <a:latin typeface="Tahoma"/>
            </a:endParaRPr>
          </a:p>
        </p:txBody>
      </p:sp>
      <p:pic>
        <p:nvPicPr>
          <p:cNvPr id="106" name="Graphic 105">
            <a:extLst>
              <a:ext uri="{FF2B5EF4-FFF2-40B4-BE49-F238E27FC236}">
                <a16:creationId xmlns:a16="http://schemas.microsoft.com/office/drawing/2014/main" id="{6C14078B-C425-4F23-99DC-D8DB3E4F30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12349" y="1819059"/>
            <a:ext cx="361949" cy="361949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258F7834-F970-4C86-B6BE-9000D91DA8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4124" y="1819058"/>
            <a:ext cx="361950" cy="36195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id="{E5750BF3-7462-49BC-B67C-AE7ADA4492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66396" y="1819058"/>
            <a:ext cx="361950" cy="361950"/>
          </a:xfrm>
          <a:prstGeom prst="rect">
            <a:avLst/>
          </a:prstGeom>
        </p:spPr>
      </p:pic>
      <p:sp>
        <p:nvSpPr>
          <p:cNvPr id="109" name="Rectangle 108">
            <a:extLst>
              <a:ext uri="{FF2B5EF4-FFF2-40B4-BE49-F238E27FC236}">
                <a16:creationId xmlns:a16="http://schemas.microsoft.com/office/drawing/2014/main" id="{46ABD303-E30F-4C36-9B16-AAE8AA7C23F4}"/>
              </a:ext>
            </a:extLst>
          </p:cNvPr>
          <p:cNvSpPr/>
          <p:nvPr/>
        </p:nvSpPr>
        <p:spPr bwMode="auto">
          <a:xfrm>
            <a:off x="421035" y="1619212"/>
            <a:ext cx="2068859" cy="1032711"/>
          </a:xfrm>
          <a:prstGeom prst="rect">
            <a:avLst/>
          </a:prstGeom>
          <a:noFill/>
          <a:ln w="19050">
            <a:solidFill>
              <a:schemeClr val="bg1">
                <a:lumMod val="85000"/>
                <a:alpha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7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1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Tahoma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C1D106E-67E3-4772-9EE7-FF1DD0E689B0}"/>
              </a:ext>
            </a:extLst>
          </p:cNvPr>
          <p:cNvSpPr txBox="1"/>
          <p:nvPr/>
        </p:nvSpPr>
        <p:spPr>
          <a:xfrm>
            <a:off x="969729" y="1511488"/>
            <a:ext cx="1176304" cy="215444"/>
          </a:xfrm>
          <a:prstGeom prst="rect">
            <a:avLst/>
          </a:prstGeom>
          <a:solidFill>
            <a:srgbClr val="003738"/>
          </a:solidFill>
        </p:spPr>
        <p:txBody>
          <a:bodyPr wrap="square" rtlCol="0" anchor="ctr">
            <a:spAutoFit/>
          </a:bodyPr>
          <a:lstStyle/>
          <a:p>
            <a:pPr algn="ctr" defTabSz="685783">
              <a:defRPr/>
            </a:pPr>
            <a:r>
              <a:rPr lang="en-US" sz="800">
                <a:solidFill>
                  <a:srgbClr val="FFFFFF"/>
                </a:solidFill>
                <a:latin typeface="Tahoma"/>
              </a:rPr>
              <a:t>Microsoft Office 365</a:t>
            </a: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79D2F162-D01A-4F41-9F2C-458C68650AC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5302" y="1505398"/>
            <a:ext cx="328158" cy="201944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9E9B6065-D742-49C9-AC73-3F56B7EBB2FE}"/>
              </a:ext>
            </a:extLst>
          </p:cNvPr>
          <p:cNvSpPr txBox="1"/>
          <p:nvPr/>
        </p:nvSpPr>
        <p:spPr>
          <a:xfrm>
            <a:off x="439874" y="2188068"/>
            <a:ext cx="710451" cy="369332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 defTabSz="685783">
              <a:defRPr/>
            </a:pPr>
            <a:r>
              <a:rPr lang="en-US" sz="900">
                <a:solidFill>
                  <a:srgbClr val="FFFFFF"/>
                </a:solidFill>
                <a:latin typeface="Tahoma"/>
              </a:rPr>
              <a:t>Exchange </a:t>
            </a:r>
            <a:br>
              <a:rPr lang="en-US" sz="900">
                <a:solidFill>
                  <a:srgbClr val="FFFFFF"/>
                </a:solidFill>
                <a:latin typeface="Tahoma"/>
              </a:rPr>
            </a:br>
            <a:r>
              <a:rPr lang="en-US" sz="900">
                <a:solidFill>
                  <a:srgbClr val="FFFFFF"/>
                </a:solidFill>
                <a:latin typeface="Tahoma"/>
              </a:rPr>
              <a:t>Online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CDB3632-3BC5-452F-9453-4933A78029E0}"/>
              </a:ext>
            </a:extLst>
          </p:cNvPr>
          <p:cNvSpPr txBox="1"/>
          <p:nvPr/>
        </p:nvSpPr>
        <p:spPr>
          <a:xfrm>
            <a:off x="1081726" y="2188068"/>
            <a:ext cx="731290" cy="369332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 defTabSz="685783">
              <a:defRPr/>
            </a:pPr>
            <a:r>
              <a:rPr lang="en-US" sz="900">
                <a:solidFill>
                  <a:srgbClr val="FFFFFF"/>
                </a:solidFill>
                <a:latin typeface="Tahoma"/>
              </a:rPr>
              <a:t>SharePoint</a:t>
            </a:r>
            <a:br>
              <a:rPr lang="en-US" sz="900">
                <a:solidFill>
                  <a:srgbClr val="FFFFFF"/>
                </a:solidFill>
                <a:latin typeface="Tahoma"/>
              </a:rPr>
            </a:br>
            <a:r>
              <a:rPr lang="en-US" sz="900">
                <a:solidFill>
                  <a:srgbClr val="FFFFFF"/>
                </a:solidFill>
                <a:latin typeface="Tahoma"/>
              </a:rPr>
              <a:t>Online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0878A9B-4B20-4031-BAB8-66D1BF399646}"/>
              </a:ext>
            </a:extLst>
          </p:cNvPr>
          <p:cNvSpPr txBox="1"/>
          <p:nvPr/>
        </p:nvSpPr>
        <p:spPr>
          <a:xfrm>
            <a:off x="1694015" y="2188068"/>
            <a:ext cx="798617" cy="369332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 defTabSz="685783">
              <a:defRPr/>
            </a:pPr>
            <a:r>
              <a:rPr lang="en-US" sz="900">
                <a:solidFill>
                  <a:srgbClr val="FFFFFF"/>
                </a:solidFill>
                <a:latin typeface="Tahoma"/>
              </a:rPr>
              <a:t>OneDrive</a:t>
            </a:r>
            <a:br>
              <a:rPr lang="en-US" sz="900">
                <a:solidFill>
                  <a:srgbClr val="FFFFFF"/>
                </a:solidFill>
                <a:latin typeface="Tahoma"/>
              </a:rPr>
            </a:br>
            <a:r>
              <a:rPr lang="en-US" sz="900">
                <a:solidFill>
                  <a:srgbClr val="FFFFFF"/>
                </a:solidFill>
                <a:latin typeface="Tahoma"/>
              </a:rPr>
              <a:t>for Business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AC485EA5-62AC-4B2C-9C93-66F4A3503159}"/>
              </a:ext>
            </a:extLst>
          </p:cNvPr>
          <p:cNvGrpSpPr/>
          <p:nvPr/>
        </p:nvGrpSpPr>
        <p:grpSpPr>
          <a:xfrm>
            <a:off x="792881" y="3120573"/>
            <a:ext cx="361947" cy="275173"/>
            <a:chOff x="877339" y="3328988"/>
            <a:chExt cx="361947" cy="275173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5E460797-973D-4990-9B5C-51B0612CEBA0}"/>
                </a:ext>
              </a:extLst>
            </p:cNvPr>
            <p:cNvSpPr/>
            <p:nvPr/>
          </p:nvSpPr>
          <p:spPr bwMode="auto">
            <a:xfrm>
              <a:off x="877339" y="3328988"/>
              <a:ext cx="361947" cy="275173"/>
            </a:xfrm>
            <a:prstGeom prst="rect">
              <a:avLst/>
            </a:prstGeom>
            <a:solidFill>
              <a:srgbClr val="00373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76" fontAlgn="base">
                <a:spcBef>
                  <a:spcPct val="0"/>
                </a:spcBef>
                <a:spcAft>
                  <a:spcPct val="0"/>
                </a:spcAft>
              </a:pPr>
              <a:endParaRPr lang="en-US" sz="101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5" name="Graphic 124">
              <a:extLst>
                <a:ext uri="{FF2B5EF4-FFF2-40B4-BE49-F238E27FC236}">
                  <a16:creationId xmlns:a16="http://schemas.microsoft.com/office/drawing/2014/main" id="{B07A9C28-D6BC-4D24-8843-8C2B56CF2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88920" y="3359992"/>
              <a:ext cx="343645" cy="244169"/>
            </a:xfrm>
            <a:prstGeom prst="rect">
              <a:avLst/>
            </a:prstGeom>
          </p:spPr>
        </p:pic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594D121D-A1F7-4F4E-82C3-B6C7343FA7B1}"/>
              </a:ext>
            </a:extLst>
          </p:cNvPr>
          <p:cNvGrpSpPr/>
          <p:nvPr/>
        </p:nvGrpSpPr>
        <p:grpSpPr>
          <a:xfrm>
            <a:off x="6651268" y="2152306"/>
            <a:ext cx="2095088" cy="1793269"/>
            <a:chOff x="6729238" y="2152306"/>
            <a:chExt cx="2095088" cy="1793269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17874D7F-E976-4712-8ED2-E4D8FA2C134D}"/>
                </a:ext>
              </a:extLst>
            </p:cNvPr>
            <p:cNvSpPr/>
            <p:nvPr/>
          </p:nvSpPr>
          <p:spPr bwMode="auto">
            <a:xfrm>
              <a:off x="6729238" y="2332264"/>
              <a:ext cx="2095088" cy="1613311"/>
            </a:xfrm>
            <a:prstGeom prst="rect">
              <a:avLst/>
            </a:prstGeom>
            <a:noFill/>
            <a:ln w="19050">
              <a:solidFill>
                <a:schemeClr val="bg1">
                  <a:lumMod val="85000"/>
                  <a:alpha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7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01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6FAB0251-0141-401E-ACCA-5E95DE83C5D5}"/>
                </a:ext>
              </a:extLst>
            </p:cNvPr>
            <p:cNvSpPr/>
            <p:nvPr/>
          </p:nvSpPr>
          <p:spPr bwMode="auto">
            <a:xfrm>
              <a:off x="7020367" y="2202375"/>
              <a:ext cx="438073" cy="234023"/>
            </a:xfrm>
            <a:prstGeom prst="rect">
              <a:avLst/>
            </a:prstGeom>
            <a:solidFill>
              <a:srgbClr val="003738"/>
            </a:solidFill>
            <a:ln w="12700">
              <a:noFill/>
              <a:headEnd type="none" w="med" len="med"/>
              <a:tailEnd type="triangl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99CB6118-B9E0-4007-AEBF-D3DF163B0C89}"/>
                </a:ext>
              </a:extLst>
            </p:cNvPr>
            <p:cNvSpPr txBox="1"/>
            <p:nvPr/>
          </p:nvSpPr>
          <p:spPr>
            <a:xfrm>
              <a:off x="7413333" y="2152306"/>
              <a:ext cx="875788" cy="338554"/>
            </a:xfrm>
            <a:prstGeom prst="rect">
              <a:avLst/>
            </a:prstGeom>
            <a:solidFill>
              <a:srgbClr val="003738"/>
            </a:solidFill>
          </p:spPr>
          <p:txBody>
            <a:bodyPr wrap="square" rtlCol="0" anchor="ctr">
              <a:spAutoFit/>
            </a:bodyPr>
            <a:lstStyle/>
            <a:p>
              <a:pPr algn="ctr" defTabSz="685783">
                <a:defRPr/>
              </a:pPr>
              <a:r>
                <a:rPr lang="ko-KR" altLang="en-US" sz="800" dirty="0">
                  <a:solidFill>
                    <a:schemeClr val="bg1"/>
                  </a:solidFill>
                  <a:latin typeface="Tahoma"/>
                </a:rPr>
                <a:t>오브젝트</a:t>
              </a:r>
              <a:endParaRPr lang="en-US" altLang="ko-KR" sz="800" dirty="0">
                <a:solidFill>
                  <a:schemeClr val="bg1"/>
                </a:solidFill>
                <a:latin typeface="Tahoma"/>
              </a:endParaRPr>
            </a:p>
            <a:p>
              <a:pPr algn="ctr" defTabSz="685783">
                <a:defRPr/>
              </a:pPr>
              <a:r>
                <a:rPr lang="ko-KR" altLang="en-US" sz="800" dirty="0">
                  <a:solidFill>
                    <a:schemeClr val="bg1"/>
                  </a:solidFill>
                  <a:latin typeface="Tahoma"/>
                </a:rPr>
                <a:t>스토리지</a:t>
              </a:r>
              <a:endParaRPr lang="en-US" sz="800" dirty="0">
                <a:solidFill>
                  <a:schemeClr val="bg1"/>
                </a:solidFill>
                <a:latin typeface="Tahoma"/>
              </a:endParaRPr>
            </a:p>
          </p:txBody>
        </p:sp>
        <p:pic>
          <p:nvPicPr>
            <p:cNvPr id="136" name="Graphic 135">
              <a:extLst>
                <a:ext uri="{FF2B5EF4-FFF2-40B4-BE49-F238E27FC236}">
                  <a16:creationId xmlns:a16="http://schemas.microsoft.com/office/drawing/2014/main" id="{9B12CA71-BC81-4A66-A881-7FB7FE315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077888" y="2202376"/>
              <a:ext cx="351858" cy="214175"/>
            </a:xfrm>
            <a:prstGeom prst="rect">
              <a:avLst/>
            </a:prstGeom>
          </p:spPr>
        </p:pic>
        <p:pic>
          <p:nvPicPr>
            <p:cNvPr id="137" name="Graphic 136">
              <a:extLst>
                <a:ext uri="{FF2B5EF4-FFF2-40B4-BE49-F238E27FC236}">
                  <a16:creationId xmlns:a16="http://schemas.microsoft.com/office/drawing/2014/main" id="{8315D5E4-EE7C-4FB2-88FD-FC2FF4E4C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140563" y="3164585"/>
              <a:ext cx="360000" cy="359999"/>
            </a:xfrm>
            <a:prstGeom prst="rect">
              <a:avLst/>
            </a:prstGeom>
          </p:spPr>
        </p:pic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B1366C09-84E2-4B06-8814-C599940EF1D1}"/>
                </a:ext>
              </a:extLst>
            </p:cNvPr>
            <p:cNvSpPr txBox="1"/>
            <p:nvPr/>
          </p:nvSpPr>
          <p:spPr>
            <a:xfrm>
              <a:off x="6882669" y="2879362"/>
              <a:ext cx="87578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783">
                <a:defRPr/>
              </a:pPr>
              <a:r>
                <a:rPr lang="en-US" sz="90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Amazon S3</a:t>
              </a:r>
              <a:endParaRPr lang="ru-RU" sz="9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CEF868E2-DD38-487B-A70C-207E479E0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140563" y="2511895"/>
              <a:ext cx="360000" cy="360001"/>
            </a:xfrm>
            <a:prstGeom prst="rect">
              <a:avLst/>
            </a:prstGeom>
          </p:spPr>
        </p:pic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8516EB45-1E67-48F8-B143-D3C8934DD970}"/>
                </a:ext>
              </a:extLst>
            </p:cNvPr>
            <p:cNvSpPr txBox="1"/>
            <p:nvPr/>
          </p:nvSpPr>
          <p:spPr>
            <a:xfrm>
              <a:off x="6882669" y="3528292"/>
              <a:ext cx="875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783">
                <a:defRPr/>
              </a:pPr>
              <a:r>
                <a:rPr lang="en-US" sz="90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Microsoft</a:t>
              </a:r>
            </a:p>
            <a:p>
              <a:pPr algn="ctr" defTabSz="685783">
                <a:defRPr/>
              </a:pPr>
              <a:r>
                <a:rPr lang="en-US" sz="90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Azure Blob</a:t>
              </a:r>
              <a:endParaRPr lang="ru-RU" sz="9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id="{BE435FB5-4F81-43A3-9449-AADAB8F01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8050776" y="2511894"/>
              <a:ext cx="360000" cy="360000"/>
            </a:xfrm>
            <a:prstGeom prst="rect">
              <a:avLst/>
            </a:prstGeom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8221E44-5606-45DF-BF44-9B3406A3F56C}"/>
                </a:ext>
              </a:extLst>
            </p:cNvPr>
            <p:cNvSpPr txBox="1"/>
            <p:nvPr/>
          </p:nvSpPr>
          <p:spPr>
            <a:xfrm>
              <a:off x="7776120" y="2877648"/>
              <a:ext cx="9093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783">
                <a:defRPr/>
              </a:pPr>
              <a:r>
                <a:rPr lang="en-US" sz="90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S3-compatible</a:t>
              </a:r>
              <a:endParaRPr lang="ru-RU" sz="9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143" name="Graphic 142">
              <a:extLst>
                <a:ext uri="{FF2B5EF4-FFF2-40B4-BE49-F238E27FC236}">
                  <a16:creationId xmlns:a16="http://schemas.microsoft.com/office/drawing/2014/main" id="{FB3B505E-A2B7-418D-960B-F01E0F46C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8050776" y="3164583"/>
              <a:ext cx="360000" cy="360000"/>
            </a:xfrm>
            <a:prstGeom prst="rect">
              <a:avLst/>
            </a:prstGeom>
          </p:spPr>
        </p:pic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49A4050E-F14B-474D-ADDA-9F31CC31A227}"/>
                </a:ext>
              </a:extLst>
            </p:cNvPr>
            <p:cNvSpPr txBox="1"/>
            <p:nvPr/>
          </p:nvSpPr>
          <p:spPr>
            <a:xfrm>
              <a:off x="7792882" y="3528292"/>
              <a:ext cx="875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783">
                <a:defRPr/>
              </a:pPr>
              <a:r>
                <a:rPr lang="en-US" sz="90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IBM </a:t>
              </a:r>
            </a:p>
            <a:p>
              <a:pPr algn="ctr" defTabSz="685783">
                <a:defRPr/>
              </a:pPr>
              <a:r>
                <a:rPr lang="en-US" sz="90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Cloud</a:t>
              </a:r>
              <a:endParaRPr lang="ru-RU" sz="9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E283273-A5F7-4540-BF6D-AFF73AC07F71}"/>
              </a:ext>
            </a:extLst>
          </p:cNvPr>
          <p:cNvGrpSpPr/>
          <p:nvPr/>
        </p:nvGrpSpPr>
        <p:grpSpPr>
          <a:xfrm>
            <a:off x="6654535" y="4058734"/>
            <a:ext cx="2088557" cy="836381"/>
            <a:chOff x="6732505" y="4058734"/>
            <a:chExt cx="2088557" cy="836381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6493CE46-1945-4C92-8140-4AA31D865809}"/>
                </a:ext>
              </a:extLst>
            </p:cNvPr>
            <p:cNvSpPr/>
            <p:nvPr/>
          </p:nvSpPr>
          <p:spPr bwMode="auto">
            <a:xfrm>
              <a:off x="6732505" y="4234719"/>
              <a:ext cx="2088557" cy="660396"/>
            </a:xfrm>
            <a:prstGeom prst="rect">
              <a:avLst/>
            </a:prstGeom>
            <a:noFill/>
            <a:ln w="19050">
              <a:solidFill>
                <a:schemeClr val="bg1">
                  <a:lumMod val="85000"/>
                  <a:alpha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76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01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C2B99559-72A2-464E-B79F-7EBBD7256B2F}"/>
                </a:ext>
              </a:extLst>
            </p:cNvPr>
            <p:cNvSpPr txBox="1"/>
            <p:nvPr/>
          </p:nvSpPr>
          <p:spPr>
            <a:xfrm>
              <a:off x="7394913" y="4110393"/>
              <a:ext cx="763738" cy="215444"/>
            </a:xfrm>
            <a:prstGeom prst="rect">
              <a:avLst/>
            </a:prstGeom>
            <a:solidFill>
              <a:srgbClr val="003738"/>
            </a:solidFill>
          </p:spPr>
          <p:txBody>
            <a:bodyPr wrap="square" rtlCol="0" anchor="ctr">
              <a:spAutoFit/>
            </a:bodyPr>
            <a:lstStyle/>
            <a:p>
              <a:pPr algn="ctr" defTabSz="685783">
                <a:spcAft>
                  <a:spcPts val="300"/>
                </a:spcAft>
                <a:defRPr/>
              </a:pPr>
              <a:r>
                <a:rPr lang="ko-KR" altLang="en-US" sz="800" dirty="0">
                  <a:solidFill>
                    <a:schemeClr val="bg1"/>
                  </a:solidFill>
                  <a:latin typeface="Tahoma"/>
                </a:rPr>
                <a:t>캐시 저장소</a:t>
              </a:r>
              <a:endParaRPr lang="en-US" sz="800" dirty="0">
                <a:solidFill>
                  <a:schemeClr val="bg1"/>
                </a:solidFill>
                <a:latin typeface="Tahoma"/>
              </a:endParaRPr>
            </a:p>
          </p:txBody>
        </p: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DD5BBD01-6B7C-4E05-A40E-30BC19080A5B}"/>
                </a:ext>
              </a:extLst>
            </p:cNvPr>
            <p:cNvGrpSpPr/>
            <p:nvPr/>
          </p:nvGrpSpPr>
          <p:grpSpPr>
            <a:xfrm>
              <a:off x="7096493" y="4058734"/>
              <a:ext cx="361947" cy="275173"/>
              <a:chOff x="877339" y="3328988"/>
              <a:chExt cx="361947" cy="275173"/>
            </a:xfrm>
          </p:grpSpPr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9EDF59A6-906A-4DEA-A9FE-2E7BBDD2CDD9}"/>
                  </a:ext>
                </a:extLst>
              </p:cNvPr>
              <p:cNvSpPr/>
              <p:nvPr/>
            </p:nvSpPr>
            <p:spPr bwMode="auto">
              <a:xfrm>
                <a:off x="877339" y="3328988"/>
                <a:ext cx="361947" cy="275173"/>
              </a:xfrm>
              <a:prstGeom prst="rect">
                <a:avLst/>
              </a:prstGeom>
              <a:solidFill>
                <a:srgbClr val="003738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7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0" name="Graphic 159">
                <a:extLst>
                  <a:ext uri="{FF2B5EF4-FFF2-40B4-BE49-F238E27FC236}">
                    <a16:creationId xmlns:a16="http://schemas.microsoft.com/office/drawing/2014/main" id="{F6E48E0A-69AF-4E8D-BF89-AF896D50A5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888920" y="3359992"/>
                <a:ext cx="343645" cy="244169"/>
              </a:xfrm>
              <a:prstGeom prst="rect">
                <a:avLst/>
              </a:prstGeom>
            </p:spPr>
          </p:pic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F9A8DEFB-4BC8-434B-91DE-C4A55E33B6AC}"/>
                </a:ext>
              </a:extLst>
            </p:cNvPr>
            <p:cNvGrpSpPr/>
            <p:nvPr/>
          </p:nvGrpSpPr>
          <p:grpSpPr>
            <a:xfrm>
              <a:off x="7345553" y="4424022"/>
              <a:ext cx="861134" cy="387019"/>
              <a:chOff x="7628358" y="3898037"/>
              <a:chExt cx="861134" cy="387019"/>
            </a:xfrm>
          </p:grpSpPr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F4A1A675-7C87-4C73-93E3-D74B270F309E}"/>
                  </a:ext>
                </a:extLst>
              </p:cNvPr>
              <p:cNvSpPr txBox="1"/>
              <p:nvPr/>
            </p:nvSpPr>
            <p:spPr>
              <a:xfrm>
                <a:off x="7628358" y="4054224"/>
                <a:ext cx="861134" cy="230832"/>
              </a:xfrm>
              <a:prstGeom prst="rect">
                <a:avLst/>
              </a:prstGeom>
            </p:spPr>
            <p:txBody>
              <a:bodyPr wrap="none" rtlCol="0" anchor="ctr">
                <a:spAutoFit/>
              </a:bodyPr>
              <a:lstStyle/>
              <a:p>
                <a:pPr algn="ctr" defTabSz="685783">
                  <a:defRPr/>
                </a:pPr>
                <a:r>
                  <a:rPr lang="en-US" sz="900">
                    <a:solidFill>
                      <a:schemeClr val="bg1"/>
                    </a:solidFill>
                    <a:latin typeface="Tahoma"/>
                  </a:rPr>
                  <a:t>Local storage</a:t>
                </a:r>
              </a:p>
            </p:txBody>
          </p:sp>
          <p:grpSp>
            <p:nvGrpSpPr>
              <p:cNvPr id="151" name="Graphic 102">
                <a:extLst>
                  <a:ext uri="{FF2B5EF4-FFF2-40B4-BE49-F238E27FC236}">
                    <a16:creationId xmlns:a16="http://schemas.microsoft.com/office/drawing/2014/main" id="{835BD0ED-044C-4F99-B8EB-F463D8633D56}"/>
                  </a:ext>
                </a:extLst>
              </p:cNvPr>
              <p:cNvGrpSpPr/>
              <p:nvPr/>
            </p:nvGrpSpPr>
            <p:grpSpPr>
              <a:xfrm>
                <a:off x="7759280" y="3898037"/>
                <a:ext cx="599291" cy="164805"/>
                <a:chOff x="3947702" y="3981184"/>
                <a:chExt cx="599291" cy="164805"/>
              </a:xfrm>
            </p:grpSpPr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7BED107F-EEAD-4023-B74E-5D31E02B9EB7}"/>
                    </a:ext>
                  </a:extLst>
                </p:cNvPr>
                <p:cNvSpPr/>
                <p:nvPr/>
              </p:nvSpPr>
              <p:spPr>
                <a:xfrm>
                  <a:off x="3947702" y="3981184"/>
                  <a:ext cx="584309" cy="164805"/>
                </a:xfrm>
                <a:custGeom>
                  <a:avLst/>
                  <a:gdLst>
                    <a:gd name="connsiteX0" fmla="*/ 0 w 584308"/>
                    <a:gd name="connsiteY0" fmla="*/ 0 h 164805"/>
                    <a:gd name="connsiteX1" fmla="*/ 594796 w 584308"/>
                    <a:gd name="connsiteY1" fmla="*/ 0 h 164805"/>
                    <a:gd name="connsiteX2" fmla="*/ 594796 w 584308"/>
                    <a:gd name="connsiteY2" fmla="*/ 169300 h 164805"/>
                    <a:gd name="connsiteX3" fmla="*/ 0 w 584308"/>
                    <a:gd name="connsiteY3" fmla="*/ 169300 h 164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4308" h="164805">
                      <a:moveTo>
                        <a:pt x="0" y="0"/>
                      </a:moveTo>
                      <a:lnTo>
                        <a:pt x="594796" y="0"/>
                      </a:lnTo>
                      <a:lnTo>
                        <a:pt x="594796" y="169300"/>
                      </a:lnTo>
                      <a:lnTo>
                        <a:pt x="0" y="169300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chemeClr val="bg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800"/>
                </a:p>
              </p:txBody>
            </p:sp>
            <p:sp>
              <p:nvSpPr>
                <p:cNvPr id="153" name="Freeform: Shape 152">
                  <a:extLst>
                    <a:ext uri="{FF2B5EF4-FFF2-40B4-BE49-F238E27FC236}">
                      <a16:creationId xmlns:a16="http://schemas.microsoft.com/office/drawing/2014/main" id="{48774746-5A97-4761-962A-D4D0AB535AF0}"/>
                    </a:ext>
                  </a:extLst>
                </p:cNvPr>
                <p:cNvSpPr/>
                <p:nvPr/>
              </p:nvSpPr>
              <p:spPr>
                <a:xfrm>
                  <a:off x="4175433" y="4012647"/>
                  <a:ext cx="44947" cy="104876"/>
                </a:xfrm>
                <a:custGeom>
                  <a:avLst/>
                  <a:gdLst>
                    <a:gd name="connsiteX0" fmla="*/ 41950 w 44946"/>
                    <a:gd name="connsiteY0" fmla="*/ 11986 h 104875"/>
                    <a:gd name="connsiteX1" fmla="*/ 41950 w 44946"/>
                    <a:gd name="connsiteY1" fmla="*/ 94388 h 104875"/>
                    <a:gd name="connsiteX2" fmla="*/ 11986 w 44946"/>
                    <a:gd name="connsiteY2" fmla="*/ 94388 h 104875"/>
                    <a:gd name="connsiteX3" fmla="*/ 11986 w 44946"/>
                    <a:gd name="connsiteY3" fmla="*/ 11986 h 104875"/>
                    <a:gd name="connsiteX4" fmla="*/ 41950 w 44946"/>
                    <a:gd name="connsiteY4" fmla="*/ 11986 h 104875"/>
                    <a:gd name="connsiteX5" fmla="*/ 52438 w 44946"/>
                    <a:gd name="connsiteY5" fmla="*/ 0 h 104875"/>
                    <a:gd name="connsiteX6" fmla="*/ 0 w 44946"/>
                    <a:gd name="connsiteY6" fmla="*/ 0 h 104875"/>
                    <a:gd name="connsiteX7" fmla="*/ 0 w 44946"/>
                    <a:gd name="connsiteY7" fmla="*/ 104876 h 104875"/>
                    <a:gd name="connsiteX8" fmla="*/ 52438 w 44946"/>
                    <a:gd name="connsiteY8" fmla="*/ 104876 h 104875"/>
                    <a:gd name="connsiteX9" fmla="*/ 52438 w 44946"/>
                    <a:gd name="connsiteY9" fmla="*/ 0 h 104875"/>
                    <a:gd name="connsiteX10" fmla="*/ 52438 w 44946"/>
                    <a:gd name="connsiteY10" fmla="*/ 0 h 104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4946" h="104875">
                      <a:moveTo>
                        <a:pt x="41950" y="11986"/>
                      </a:moveTo>
                      <a:lnTo>
                        <a:pt x="41950" y="94388"/>
                      </a:lnTo>
                      <a:lnTo>
                        <a:pt x="11986" y="94388"/>
                      </a:lnTo>
                      <a:lnTo>
                        <a:pt x="11986" y="11986"/>
                      </a:lnTo>
                      <a:lnTo>
                        <a:pt x="41950" y="11986"/>
                      </a:lnTo>
                      <a:moveTo>
                        <a:pt x="52438" y="0"/>
                      </a:moveTo>
                      <a:lnTo>
                        <a:pt x="0" y="0"/>
                      </a:lnTo>
                      <a:lnTo>
                        <a:pt x="0" y="104876"/>
                      </a:lnTo>
                      <a:lnTo>
                        <a:pt x="52438" y="104876"/>
                      </a:lnTo>
                      <a:lnTo>
                        <a:pt x="52438" y="0"/>
                      </a:lnTo>
                      <a:lnTo>
                        <a:pt x="5243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47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800"/>
                </a:p>
              </p:txBody>
            </p:sp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8BC137C2-C1E1-4825-AE83-91F0752B429F}"/>
                    </a:ext>
                  </a:extLst>
                </p:cNvPr>
                <p:cNvSpPr/>
                <p:nvPr/>
              </p:nvSpPr>
              <p:spPr>
                <a:xfrm>
                  <a:off x="4090034" y="4012647"/>
                  <a:ext cx="44947" cy="104876"/>
                </a:xfrm>
                <a:custGeom>
                  <a:avLst/>
                  <a:gdLst>
                    <a:gd name="connsiteX0" fmla="*/ 40452 w 44946"/>
                    <a:gd name="connsiteY0" fmla="*/ 11986 h 104875"/>
                    <a:gd name="connsiteX1" fmla="*/ 40452 w 44946"/>
                    <a:gd name="connsiteY1" fmla="*/ 94388 h 104875"/>
                    <a:gd name="connsiteX2" fmla="*/ 10488 w 44946"/>
                    <a:gd name="connsiteY2" fmla="*/ 94388 h 104875"/>
                    <a:gd name="connsiteX3" fmla="*/ 10488 w 44946"/>
                    <a:gd name="connsiteY3" fmla="*/ 11986 h 104875"/>
                    <a:gd name="connsiteX4" fmla="*/ 40452 w 44946"/>
                    <a:gd name="connsiteY4" fmla="*/ 11986 h 104875"/>
                    <a:gd name="connsiteX5" fmla="*/ 50940 w 44946"/>
                    <a:gd name="connsiteY5" fmla="*/ 0 h 104875"/>
                    <a:gd name="connsiteX6" fmla="*/ 0 w 44946"/>
                    <a:gd name="connsiteY6" fmla="*/ 0 h 104875"/>
                    <a:gd name="connsiteX7" fmla="*/ 0 w 44946"/>
                    <a:gd name="connsiteY7" fmla="*/ 104876 h 104875"/>
                    <a:gd name="connsiteX8" fmla="*/ 52438 w 44946"/>
                    <a:gd name="connsiteY8" fmla="*/ 104876 h 104875"/>
                    <a:gd name="connsiteX9" fmla="*/ 52438 w 44946"/>
                    <a:gd name="connsiteY9" fmla="*/ 0 h 104875"/>
                    <a:gd name="connsiteX10" fmla="*/ 50940 w 44946"/>
                    <a:gd name="connsiteY10" fmla="*/ 0 h 104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4946" h="104875">
                      <a:moveTo>
                        <a:pt x="40452" y="11986"/>
                      </a:moveTo>
                      <a:lnTo>
                        <a:pt x="40452" y="94388"/>
                      </a:lnTo>
                      <a:lnTo>
                        <a:pt x="10488" y="94388"/>
                      </a:lnTo>
                      <a:lnTo>
                        <a:pt x="10488" y="11986"/>
                      </a:lnTo>
                      <a:lnTo>
                        <a:pt x="40452" y="11986"/>
                      </a:lnTo>
                      <a:moveTo>
                        <a:pt x="50940" y="0"/>
                      </a:moveTo>
                      <a:lnTo>
                        <a:pt x="0" y="0"/>
                      </a:lnTo>
                      <a:lnTo>
                        <a:pt x="0" y="104876"/>
                      </a:lnTo>
                      <a:lnTo>
                        <a:pt x="52438" y="104876"/>
                      </a:lnTo>
                      <a:lnTo>
                        <a:pt x="52438" y="0"/>
                      </a:lnTo>
                      <a:lnTo>
                        <a:pt x="5094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47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800"/>
                </a:p>
              </p:txBody>
            </p: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7C24C684-AEA9-4595-A716-C7640A9FEFA5}"/>
                    </a:ext>
                  </a:extLst>
                </p:cNvPr>
                <p:cNvSpPr/>
                <p:nvPr/>
              </p:nvSpPr>
              <p:spPr>
                <a:xfrm>
                  <a:off x="4003136" y="4012647"/>
                  <a:ext cx="44947" cy="104876"/>
                </a:xfrm>
                <a:custGeom>
                  <a:avLst/>
                  <a:gdLst>
                    <a:gd name="connsiteX0" fmla="*/ 40452 w 44946"/>
                    <a:gd name="connsiteY0" fmla="*/ 11986 h 104875"/>
                    <a:gd name="connsiteX1" fmla="*/ 40452 w 44946"/>
                    <a:gd name="connsiteY1" fmla="*/ 94388 h 104875"/>
                    <a:gd name="connsiteX2" fmla="*/ 10488 w 44946"/>
                    <a:gd name="connsiteY2" fmla="*/ 94388 h 104875"/>
                    <a:gd name="connsiteX3" fmla="*/ 10488 w 44946"/>
                    <a:gd name="connsiteY3" fmla="*/ 11986 h 104875"/>
                    <a:gd name="connsiteX4" fmla="*/ 40452 w 44946"/>
                    <a:gd name="connsiteY4" fmla="*/ 11986 h 104875"/>
                    <a:gd name="connsiteX5" fmla="*/ 52438 w 44946"/>
                    <a:gd name="connsiteY5" fmla="*/ 0 h 104875"/>
                    <a:gd name="connsiteX6" fmla="*/ 0 w 44946"/>
                    <a:gd name="connsiteY6" fmla="*/ 0 h 104875"/>
                    <a:gd name="connsiteX7" fmla="*/ 0 w 44946"/>
                    <a:gd name="connsiteY7" fmla="*/ 104876 h 104875"/>
                    <a:gd name="connsiteX8" fmla="*/ 52438 w 44946"/>
                    <a:gd name="connsiteY8" fmla="*/ 104876 h 104875"/>
                    <a:gd name="connsiteX9" fmla="*/ 52438 w 44946"/>
                    <a:gd name="connsiteY9" fmla="*/ 0 h 104875"/>
                    <a:gd name="connsiteX10" fmla="*/ 52438 w 44946"/>
                    <a:gd name="connsiteY10" fmla="*/ 0 h 104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4946" h="104875">
                      <a:moveTo>
                        <a:pt x="40452" y="11986"/>
                      </a:moveTo>
                      <a:lnTo>
                        <a:pt x="40452" y="94388"/>
                      </a:lnTo>
                      <a:lnTo>
                        <a:pt x="10488" y="94388"/>
                      </a:lnTo>
                      <a:lnTo>
                        <a:pt x="10488" y="11986"/>
                      </a:lnTo>
                      <a:lnTo>
                        <a:pt x="40452" y="11986"/>
                      </a:lnTo>
                      <a:moveTo>
                        <a:pt x="52438" y="0"/>
                      </a:moveTo>
                      <a:lnTo>
                        <a:pt x="0" y="0"/>
                      </a:lnTo>
                      <a:lnTo>
                        <a:pt x="0" y="104876"/>
                      </a:lnTo>
                      <a:lnTo>
                        <a:pt x="52438" y="104876"/>
                      </a:lnTo>
                      <a:lnTo>
                        <a:pt x="52438" y="0"/>
                      </a:lnTo>
                      <a:lnTo>
                        <a:pt x="5243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47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800"/>
                </a:p>
              </p:txBody>
            </p:sp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F5EAE249-7E00-4277-929F-EE99C4A0E4DF}"/>
                    </a:ext>
                  </a:extLst>
                </p:cNvPr>
                <p:cNvSpPr/>
                <p:nvPr/>
              </p:nvSpPr>
              <p:spPr>
                <a:xfrm>
                  <a:off x="4434626" y="4012647"/>
                  <a:ext cx="44947" cy="104876"/>
                </a:xfrm>
                <a:custGeom>
                  <a:avLst/>
                  <a:gdLst>
                    <a:gd name="connsiteX0" fmla="*/ 41950 w 44946"/>
                    <a:gd name="connsiteY0" fmla="*/ 11986 h 104875"/>
                    <a:gd name="connsiteX1" fmla="*/ 41950 w 44946"/>
                    <a:gd name="connsiteY1" fmla="*/ 94388 h 104875"/>
                    <a:gd name="connsiteX2" fmla="*/ 11986 w 44946"/>
                    <a:gd name="connsiteY2" fmla="*/ 94388 h 104875"/>
                    <a:gd name="connsiteX3" fmla="*/ 11986 w 44946"/>
                    <a:gd name="connsiteY3" fmla="*/ 11986 h 104875"/>
                    <a:gd name="connsiteX4" fmla="*/ 41950 w 44946"/>
                    <a:gd name="connsiteY4" fmla="*/ 11986 h 104875"/>
                    <a:gd name="connsiteX5" fmla="*/ 52438 w 44946"/>
                    <a:gd name="connsiteY5" fmla="*/ 0 h 104875"/>
                    <a:gd name="connsiteX6" fmla="*/ 0 w 44946"/>
                    <a:gd name="connsiteY6" fmla="*/ 0 h 104875"/>
                    <a:gd name="connsiteX7" fmla="*/ 0 w 44946"/>
                    <a:gd name="connsiteY7" fmla="*/ 104876 h 104875"/>
                    <a:gd name="connsiteX8" fmla="*/ 52438 w 44946"/>
                    <a:gd name="connsiteY8" fmla="*/ 104876 h 104875"/>
                    <a:gd name="connsiteX9" fmla="*/ 52438 w 44946"/>
                    <a:gd name="connsiteY9" fmla="*/ 0 h 104875"/>
                    <a:gd name="connsiteX10" fmla="*/ 52438 w 44946"/>
                    <a:gd name="connsiteY10" fmla="*/ 0 h 104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4946" h="104875">
                      <a:moveTo>
                        <a:pt x="41950" y="11986"/>
                      </a:moveTo>
                      <a:lnTo>
                        <a:pt x="41950" y="94388"/>
                      </a:lnTo>
                      <a:lnTo>
                        <a:pt x="11986" y="94388"/>
                      </a:lnTo>
                      <a:lnTo>
                        <a:pt x="11986" y="11986"/>
                      </a:lnTo>
                      <a:lnTo>
                        <a:pt x="41950" y="11986"/>
                      </a:lnTo>
                      <a:moveTo>
                        <a:pt x="52438" y="0"/>
                      </a:moveTo>
                      <a:lnTo>
                        <a:pt x="0" y="0"/>
                      </a:lnTo>
                      <a:lnTo>
                        <a:pt x="0" y="104876"/>
                      </a:lnTo>
                      <a:lnTo>
                        <a:pt x="52438" y="104876"/>
                      </a:lnTo>
                      <a:lnTo>
                        <a:pt x="52438" y="0"/>
                      </a:lnTo>
                      <a:lnTo>
                        <a:pt x="5243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47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800"/>
                </a:p>
              </p:txBody>
            </p:sp>
            <p:sp>
              <p:nvSpPr>
                <p:cNvPr id="157" name="Freeform: Shape 156">
                  <a:extLst>
                    <a:ext uri="{FF2B5EF4-FFF2-40B4-BE49-F238E27FC236}">
                      <a16:creationId xmlns:a16="http://schemas.microsoft.com/office/drawing/2014/main" id="{1B430595-B997-4863-B7EC-2AE9C0269D43}"/>
                    </a:ext>
                  </a:extLst>
                </p:cNvPr>
                <p:cNvSpPr/>
                <p:nvPr/>
              </p:nvSpPr>
              <p:spPr>
                <a:xfrm>
                  <a:off x="4347729" y="4012647"/>
                  <a:ext cx="44947" cy="104876"/>
                </a:xfrm>
                <a:custGeom>
                  <a:avLst/>
                  <a:gdLst>
                    <a:gd name="connsiteX0" fmla="*/ 41950 w 44946"/>
                    <a:gd name="connsiteY0" fmla="*/ 11986 h 104875"/>
                    <a:gd name="connsiteX1" fmla="*/ 41950 w 44946"/>
                    <a:gd name="connsiteY1" fmla="*/ 94388 h 104875"/>
                    <a:gd name="connsiteX2" fmla="*/ 11986 w 44946"/>
                    <a:gd name="connsiteY2" fmla="*/ 94388 h 104875"/>
                    <a:gd name="connsiteX3" fmla="*/ 11986 w 44946"/>
                    <a:gd name="connsiteY3" fmla="*/ 11986 h 104875"/>
                    <a:gd name="connsiteX4" fmla="*/ 41950 w 44946"/>
                    <a:gd name="connsiteY4" fmla="*/ 11986 h 104875"/>
                    <a:gd name="connsiteX5" fmla="*/ 52438 w 44946"/>
                    <a:gd name="connsiteY5" fmla="*/ 0 h 104875"/>
                    <a:gd name="connsiteX6" fmla="*/ 0 w 44946"/>
                    <a:gd name="connsiteY6" fmla="*/ 0 h 104875"/>
                    <a:gd name="connsiteX7" fmla="*/ 0 w 44946"/>
                    <a:gd name="connsiteY7" fmla="*/ 104876 h 104875"/>
                    <a:gd name="connsiteX8" fmla="*/ 52438 w 44946"/>
                    <a:gd name="connsiteY8" fmla="*/ 104876 h 104875"/>
                    <a:gd name="connsiteX9" fmla="*/ 52438 w 44946"/>
                    <a:gd name="connsiteY9" fmla="*/ 0 h 104875"/>
                    <a:gd name="connsiteX10" fmla="*/ 52438 w 44946"/>
                    <a:gd name="connsiteY10" fmla="*/ 0 h 104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4946" h="104875">
                      <a:moveTo>
                        <a:pt x="41950" y="11986"/>
                      </a:moveTo>
                      <a:lnTo>
                        <a:pt x="41950" y="94388"/>
                      </a:lnTo>
                      <a:lnTo>
                        <a:pt x="11986" y="94388"/>
                      </a:lnTo>
                      <a:lnTo>
                        <a:pt x="11986" y="11986"/>
                      </a:lnTo>
                      <a:lnTo>
                        <a:pt x="41950" y="11986"/>
                      </a:lnTo>
                      <a:moveTo>
                        <a:pt x="52438" y="0"/>
                      </a:moveTo>
                      <a:lnTo>
                        <a:pt x="0" y="0"/>
                      </a:lnTo>
                      <a:lnTo>
                        <a:pt x="0" y="104876"/>
                      </a:lnTo>
                      <a:lnTo>
                        <a:pt x="52438" y="104876"/>
                      </a:lnTo>
                      <a:lnTo>
                        <a:pt x="52438" y="0"/>
                      </a:lnTo>
                      <a:lnTo>
                        <a:pt x="5243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47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800"/>
                </a:p>
              </p:txBody>
            </p:sp>
            <p:sp>
              <p:nvSpPr>
                <p:cNvPr id="158" name="Freeform: Shape 157">
                  <a:extLst>
                    <a:ext uri="{FF2B5EF4-FFF2-40B4-BE49-F238E27FC236}">
                      <a16:creationId xmlns:a16="http://schemas.microsoft.com/office/drawing/2014/main" id="{3CC9EC87-6DC5-4492-A298-3B2ACE6F60C7}"/>
                    </a:ext>
                  </a:extLst>
                </p:cNvPr>
                <p:cNvSpPr/>
                <p:nvPr/>
              </p:nvSpPr>
              <p:spPr>
                <a:xfrm>
                  <a:off x="4262330" y="4012647"/>
                  <a:ext cx="44947" cy="104876"/>
                </a:xfrm>
                <a:custGeom>
                  <a:avLst/>
                  <a:gdLst>
                    <a:gd name="connsiteX0" fmla="*/ 40452 w 44946"/>
                    <a:gd name="connsiteY0" fmla="*/ 11986 h 104875"/>
                    <a:gd name="connsiteX1" fmla="*/ 40452 w 44946"/>
                    <a:gd name="connsiteY1" fmla="*/ 94388 h 104875"/>
                    <a:gd name="connsiteX2" fmla="*/ 10488 w 44946"/>
                    <a:gd name="connsiteY2" fmla="*/ 94388 h 104875"/>
                    <a:gd name="connsiteX3" fmla="*/ 10488 w 44946"/>
                    <a:gd name="connsiteY3" fmla="*/ 11986 h 104875"/>
                    <a:gd name="connsiteX4" fmla="*/ 40452 w 44946"/>
                    <a:gd name="connsiteY4" fmla="*/ 11986 h 104875"/>
                    <a:gd name="connsiteX5" fmla="*/ 52438 w 44946"/>
                    <a:gd name="connsiteY5" fmla="*/ 0 h 104875"/>
                    <a:gd name="connsiteX6" fmla="*/ 0 w 44946"/>
                    <a:gd name="connsiteY6" fmla="*/ 0 h 104875"/>
                    <a:gd name="connsiteX7" fmla="*/ 0 w 44946"/>
                    <a:gd name="connsiteY7" fmla="*/ 104876 h 104875"/>
                    <a:gd name="connsiteX8" fmla="*/ 52438 w 44946"/>
                    <a:gd name="connsiteY8" fmla="*/ 104876 h 104875"/>
                    <a:gd name="connsiteX9" fmla="*/ 52438 w 44946"/>
                    <a:gd name="connsiteY9" fmla="*/ 0 h 104875"/>
                    <a:gd name="connsiteX10" fmla="*/ 52438 w 44946"/>
                    <a:gd name="connsiteY10" fmla="*/ 0 h 1048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4946" h="104875">
                      <a:moveTo>
                        <a:pt x="40452" y="11986"/>
                      </a:moveTo>
                      <a:lnTo>
                        <a:pt x="40452" y="94388"/>
                      </a:lnTo>
                      <a:lnTo>
                        <a:pt x="10488" y="94388"/>
                      </a:lnTo>
                      <a:lnTo>
                        <a:pt x="10488" y="11986"/>
                      </a:lnTo>
                      <a:lnTo>
                        <a:pt x="40452" y="11986"/>
                      </a:lnTo>
                      <a:moveTo>
                        <a:pt x="52438" y="0"/>
                      </a:moveTo>
                      <a:lnTo>
                        <a:pt x="0" y="0"/>
                      </a:lnTo>
                      <a:lnTo>
                        <a:pt x="0" y="104876"/>
                      </a:lnTo>
                      <a:lnTo>
                        <a:pt x="52438" y="104876"/>
                      </a:lnTo>
                      <a:lnTo>
                        <a:pt x="52438" y="0"/>
                      </a:lnTo>
                      <a:lnTo>
                        <a:pt x="5243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476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800"/>
                </a:p>
              </p:txBody>
            </p:sp>
          </p:grpSp>
        </p:grp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374450F-9EEC-4467-A644-76FC5916C6E3}"/>
              </a:ext>
            </a:extLst>
          </p:cNvPr>
          <p:cNvGrpSpPr/>
          <p:nvPr/>
        </p:nvGrpSpPr>
        <p:grpSpPr>
          <a:xfrm>
            <a:off x="7374771" y="1331450"/>
            <a:ext cx="721672" cy="805388"/>
            <a:chOff x="4957980" y="3816060"/>
            <a:chExt cx="721672" cy="805388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155B8EA2-0BB3-46BA-8931-CF6FDC055BA2}"/>
                </a:ext>
              </a:extLst>
            </p:cNvPr>
            <p:cNvSpPr txBox="1"/>
            <p:nvPr/>
          </p:nvSpPr>
          <p:spPr>
            <a:xfrm>
              <a:off x="4957980" y="4419983"/>
              <a:ext cx="721672" cy="2014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 defTabSz="914378">
                <a:lnSpc>
                  <a:spcPct val="90000"/>
                </a:lnSpc>
                <a:defRPr/>
              </a:pPr>
              <a:r>
                <a:rPr lang="ko-KR" altLang="en-US" sz="788">
                  <a:solidFill>
                    <a:srgbClr val="FFFFFF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백업 저장소</a:t>
              </a:r>
              <a:endParaRPr lang="en-US" sz="788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163" name="Graphic 162">
              <a:extLst>
                <a:ext uri="{FF2B5EF4-FFF2-40B4-BE49-F238E27FC236}">
                  <a16:creationId xmlns:a16="http://schemas.microsoft.com/office/drawing/2014/main" id="{36B1C5A4-12B1-4B59-86E5-F076BEB32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5072973" y="3816060"/>
              <a:ext cx="547242" cy="576823"/>
            </a:xfrm>
            <a:prstGeom prst="rect">
              <a:avLst/>
            </a:prstGeom>
          </p:spPr>
        </p:pic>
      </p:grpSp>
      <p:sp>
        <p:nvSpPr>
          <p:cNvPr id="183" name="Rectangle 182">
            <a:extLst>
              <a:ext uri="{FF2B5EF4-FFF2-40B4-BE49-F238E27FC236}">
                <a16:creationId xmlns:a16="http://schemas.microsoft.com/office/drawing/2014/main" id="{2166BF4D-BF03-4FDC-9A40-81DC8F33AB79}"/>
              </a:ext>
            </a:extLst>
          </p:cNvPr>
          <p:cNvSpPr/>
          <p:nvPr/>
        </p:nvSpPr>
        <p:spPr bwMode="auto">
          <a:xfrm>
            <a:off x="4622423" y="1289110"/>
            <a:ext cx="1231147" cy="3271251"/>
          </a:xfrm>
          <a:prstGeom prst="rect">
            <a:avLst/>
          </a:prstGeom>
          <a:noFill/>
          <a:ln w="19050">
            <a:solidFill>
              <a:schemeClr val="bg1">
                <a:lumMod val="85000"/>
                <a:alpha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6096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73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1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Tahoma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5" name="Graphic 184">
            <a:extLst>
              <a:ext uri="{FF2B5EF4-FFF2-40B4-BE49-F238E27FC236}">
                <a16:creationId xmlns:a16="http://schemas.microsoft.com/office/drawing/2014/main" id="{6A2715BD-DF56-4430-BC05-A5EFA931D57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094508" y="1475606"/>
            <a:ext cx="370043" cy="370042"/>
          </a:xfrm>
          <a:prstGeom prst="rect">
            <a:avLst/>
          </a:prstGeom>
        </p:spPr>
      </p:pic>
      <p:pic>
        <p:nvPicPr>
          <p:cNvPr id="186" name="Graphic 185">
            <a:extLst>
              <a:ext uri="{FF2B5EF4-FFF2-40B4-BE49-F238E27FC236}">
                <a16:creationId xmlns:a16="http://schemas.microsoft.com/office/drawing/2014/main" id="{5F9B9879-C96D-4923-A22A-0E1CB909CDA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094508" y="2558838"/>
            <a:ext cx="370043" cy="370042"/>
          </a:xfrm>
          <a:prstGeom prst="rect">
            <a:avLst/>
          </a:prstGeom>
        </p:spPr>
      </p:pic>
      <p:pic>
        <p:nvPicPr>
          <p:cNvPr id="187" name="Graphic 186">
            <a:extLst>
              <a:ext uri="{FF2B5EF4-FFF2-40B4-BE49-F238E27FC236}">
                <a16:creationId xmlns:a16="http://schemas.microsoft.com/office/drawing/2014/main" id="{B9033BDD-7DFB-47F5-8B2D-DB1F8662181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094508" y="3626109"/>
            <a:ext cx="370043" cy="370042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29DBC6A1-682C-4047-AA2B-A71CC3D12F4A}"/>
              </a:ext>
            </a:extLst>
          </p:cNvPr>
          <p:cNvSpPr txBox="1"/>
          <p:nvPr/>
        </p:nvSpPr>
        <p:spPr>
          <a:xfrm>
            <a:off x="4767209" y="1856804"/>
            <a:ext cx="1024639" cy="50783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rgbClr val="FFFFFF"/>
                </a:solidFill>
                <a:latin typeface="Tahoma"/>
              </a:rPr>
              <a:t>Veeam Explorer </a:t>
            </a:r>
            <a:br>
              <a:rPr lang="en-US" sz="900">
                <a:solidFill>
                  <a:srgbClr val="FFFFFF"/>
                </a:solidFill>
                <a:latin typeface="Tahoma"/>
              </a:rPr>
            </a:br>
            <a:r>
              <a:rPr lang="en-US" sz="900" i="1">
                <a:solidFill>
                  <a:srgbClr val="FFFFFF"/>
                </a:solidFill>
                <a:latin typeface="Tahoma"/>
              </a:rPr>
              <a:t>for Microsoft </a:t>
            </a:r>
            <a:br>
              <a:rPr lang="en-US" sz="900" i="1">
                <a:solidFill>
                  <a:srgbClr val="FFFFFF"/>
                </a:solidFill>
                <a:latin typeface="Tahoma"/>
              </a:rPr>
            </a:br>
            <a:r>
              <a:rPr lang="en-US" sz="900" i="1">
                <a:solidFill>
                  <a:srgbClr val="FFFFFF"/>
                </a:solidFill>
                <a:latin typeface="Tahoma"/>
              </a:rPr>
              <a:t>Exchange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A49FDED0-2CBC-4CA2-900C-7837FAA0DAE1}"/>
              </a:ext>
            </a:extLst>
          </p:cNvPr>
          <p:cNvSpPr txBox="1"/>
          <p:nvPr/>
        </p:nvSpPr>
        <p:spPr>
          <a:xfrm>
            <a:off x="4785644" y="2933930"/>
            <a:ext cx="987771" cy="50783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rgbClr val="FFFFFF"/>
                </a:solidFill>
                <a:latin typeface="Tahoma"/>
              </a:rPr>
              <a:t>Veeam Explorer</a:t>
            </a:r>
            <a:br>
              <a:rPr lang="en-US" sz="900">
                <a:solidFill>
                  <a:srgbClr val="FFFFFF"/>
                </a:solidFill>
                <a:latin typeface="Tahoma"/>
              </a:rPr>
            </a:br>
            <a:r>
              <a:rPr lang="en-US" sz="900" i="1">
                <a:solidFill>
                  <a:srgbClr val="FFFFFF"/>
                </a:solidFill>
                <a:latin typeface="Tahoma"/>
              </a:rPr>
              <a:t>for Microsoft </a:t>
            </a:r>
            <a:br>
              <a:rPr lang="en-US" sz="900" i="1">
                <a:solidFill>
                  <a:srgbClr val="FFFFFF"/>
                </a:solidFill>
                <a:latin typeface="Tahoma"/>
              </a:rPr>
            </a:br>
            <a:r>
              <a:rPr lang="en-US" sz="900" i="1">
                <a:solidFill>
                  <a:srgbClr val="FFFFFF"/>
                </a:solidFill>
                <a:latin typeface="Tahoma"/>
              </a:rPr>
              <a:t>SharePoint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E9E26A3F-14CE-4862-A98F-1A46BD383902}"/>
              </a:ext>
            </a:extLst>
          </p:cNvPr>
          <p:cNvSpPr txBox="1"/>
          <p:nvPr/>
        </p:nvSpPr>
        <p:spPr>
          <a:xfrm>
            <a:off x="4767209" y="4005453"/>
            <a:ext cx="1024639" cy="50783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 defTabSz="914354">
              <a:defRPr/>
            </a:pPr>
            <a:r>
              <a:rPr lang="en-US" sz="900">
                <a:solidFill>
                  <a:srgbClr val="FFFFFF"/>
                </a:solidFill>
                <a:latin typeface="Tahoma"/>
              </a:rPr>
              <a:t>Veeam Explorer </a:t>
            </a:r>
            <a:br>
              <a:rPr lang="en-US" sz="900">
                <a:solidFill>
                  <a:srgbClr val="FFFFFF"/>
                </a:solidFill>
                <a:latin typeface="Tahoma"/>
              </a:rPr>
            </a:br>
            <a:r>
              <a:rPr lang="en-US" sz="900" i="1">
                <a:solidFill>
                  <a:srgbClr val="FFFFFF"/>
                </a:solidFill>
                <a:latin typeface="Tahoma"/>
              </a:rPr>
              <a:t>for Microsoft</a:t>
            </a:r>
            <a:br>
              <a:rPr lang="en-US" sz="900" i="1">
                <a:solidFill>
                  <a:srgbClr val="FFFFFF"/>
                </a:solidFill>
                <a:latin typeface="Tahoma"/>
              </a:rPr>
            </a:br>
            <a:r>
              <a:rPr lang="en-US" sz="900" i="1">
                <a:solidFill>
                  <a:srgbClr val="FFFFFF"/>
                </a:solidFill>
                <a:latin typeface="Tahoma"/>
              </a:rPr>
              <a:t>OneDrive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FAB51CA7-5F3C-4AEE-96EF-29FB595369F0}"/>
              </a:ext>
            </a:extLst>
          </p:cNvPr>
          <p:cNvSpPr/>
          <p:nvPr/>
        </p:nvSpPr>
        <p:spPr bwMode="auto">
          <a:xfrm>
            <a:off x="3058516" y="2110334"/>
            <a:ext cx="1564644" cy="1820880"/>
          </a:xfrm>
          <a:prstGeom prst="rect">
            <a:avLst/>
          </a:prstGeom>
          <a:noFill/>
          <a:ln w="19050">
            <a:solidFill>
              <a:schemeClr val="bg1">
                <a:lumMod val="85000"/>
                <a:alpha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6096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737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1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Tahoma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BABD1404-89B2-427C-95CB-71BCB883CD63}"/>
              </a:ext>
            </a:extLst>
          </p:cNvPr>
          <p:cNvSpPr txBox="1"/>
          <p:nvPr/>
        </p:nvSpPr>
        <p:spPr>
          <a:xfrm>
            <a:off x="3152418" y="2001501"/>
            <a:ext cx="864339" cy="215444"/>
          </a:xfrm>
          <a:prstGeom prst="rect">
            <a:avLst/>
          </a:prstGeom>
          <a:solidFill>
            <a:srgbClr val="003738"/>
          </a:solidFill>
        </p:spPr>
        <p:txBody>
          <a:bodyPr wrap="none" rtlCol="0" anchor="ctr">
            <a:spAutoFit/>
          </a:bodyPr>
          <a:lstStyle/>
          <a:p>
            <a:pPr algn="ctr" defTabSz="914354">
              <a:defRPr/>
            </a:pPr>
            <a:r>
              <a:rPr lang="ko-KR" altLang="en-US" sz="800" dirty="0">
                <a:solidFill>
                  <a:srgbClr val="FFFFFF"/>
                </a:solidFill>
                <a:latin typeface="Tahoma"/>
              </a:rPr>
              <a:t>추가 복구 옵션</a:t>
            </a:r>
            <a:endParaRPr lang="en-US" sz="800" dirty="0">
              <a:solidFill>
                <a:srgbClr val="FFFFFF"/>
              </a:solidFill>
              <a:latin typeface="Tahoma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998AE989-0738-446F-923B-38EBF2697D03}"/>
              </a:ext>
            </a:extLst>
          </p:cNvPr>
          <p:cNvSpPr txBox="1"/>
          <p:nvPr/>
        </p:nvSpPr>
        <p:spPr>
          <a:xfrm>
            <a:off x="5142154" y="1180991"/>
            <a:ext cx="875561" cy="215444"/>
          </a:xfrm>
          <a:prstGeom prst="rect">
            <a:avLst/>
          </a:prstGeom>
          <a:solidFill>
            <a:srgbClr val="003738"/>
          </a:solidFill>
        </p:spPr>
        <p:txBody>
          <a:bodyPr wrap="none" rtlCol="0" anchor="ctr">
            <a:spAutoFit/>
          </a:bodyPr>
          <a:lstStyle/>
          <a:p>
            <a:pPr algn="ctr" defTabSz="914354">
              <a:defRPr/>
            </a:pPr>
            <a:r>
              <a:rPr lang="en-US" sz="800">
                <a:solidFill>
                  <a:srgbClr val="FFFFFF"/>
                </a:solidFill>
                <a:latin typeface="Tahoma"/>
              </a:rPr>
              <a:t>Recovery Tools</a:t>
            </a:r>
          </a:p>
        </p:txBody>
      </p: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840AC089-469F-41FC-95C8-086678D56D25}"/>
              </a:ext>
            </a:extLst>
          </p:cNvPr>
          <p:cNvCxnSpPr>
            <a:cxnSpLocks/>
          </p:cNvCxnSpPr>
          <p:nvPr/>
        </p:nvCxnSpPr>
        <p:spPr>
          <a:xfrm flipH="1">
            <a:off x="5881962" y="1620377"/>
            <a:ext cx="1571977" cy="0"/>
          </a:xfrm>
          <a:prstGeom prst="straightConnector1">
            <a:avLst/>
          </a:prstGeom>
          <a:ln w="12700">
            <a:solidFill>
              <a:srgbClr val="00E2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72D73222-47E6-4949-A569-C1523F0CAE9A}"/>
              </a:ext>
            </a:extLst>
          </p:cNvPr>
          <p:cNvSpPr txBox="1"/>
          <p:nvPr/>
        </p:nvSpPr>
        <p:spPr>
          <a:xfrm>
            <a:off x="5910998" y="4353904"/>
            <a:ext cx="691162" cy="338554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 defTabSz="685783">
              <a:defRPr/>
            </a:pPr>
            <a:r>
              <a:rPr lang="ko-KR" altLang="en-US" sz="800">
                <a:solidFill>
                  <a:srgbClr val="FFFFFF"/>
                </a:solidFill>
                <a:latin typeface="Tahoma"/>
              </a:rPr>
              <a:t>열람 </a:t>
            </a:r>
            <a:r>
              <a:rPr lang="ko-KR" altLang="en-US" sz="800" dirty="0">
                <a:solidFill>
                  <a:srgbClr val="FFFFFF"/>
                </a:solidFill>
                <a:latin typeface="Tahoma"/>
              </a:rPr>
              <a:t>및 검색</a:t>
            </a:r>
            <a:endParaRPr lang="en-US" sz="800" dirty="0">
              <a:solidFill>
                <a:srgbClr val="FFFFFF"/>
              </a:solidFill>
              <a:latin typeface="Tahoma"/>
            </a:endParaRPr>
          </a:p>
        </p:txBody>
      </p: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D9D925FA-2929-48B5-97D5-94A1CD868698}"/>
              </a:ext>
            </a:extLst>
          </p:cNvPr>
          <p:cNvCxnSpPr>
            <a:cxnSpLocks/>
          </p:cNvCxnSpPr>
          <p:nvPr/>
        </p:nvCxnSpPr>
        <p:spPr>
          <a:xfrm flipH="1">
            <a:off x="5863881" y="4366137"/>
            <a:ext cx="785397" cy="0"/>
          </a:xfrm>
          <a:prstGeom prst="straightConnector1">
            <a:avLst/>
          </a:prstGeom>
          <a:ln w="12700">
            <a:solidFill>
              <a:srgbClr val="00E2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66CB6719-B1AB-4EFB-A4CC-69412E9E5E3D}"/>
              </a:ext>
            </a:extLst>
          </p:cNvPr>
          <p:cNvSpPr txBox="1"/>
          <p:nvPr/>
        </p:nvSpPr>
        <p:spPr>
          <a:xfrm>
            <a:off x="5910998" y="3184569"/>
            <a:ext cx="691162" cy="338554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 defTabSz="685783">
              <a:defRPr/>
            </a:pPr>
            <a:r>
              <a:rPr lang="ko-KR" altLang="en-US" sz="800" dirty="0">
                <a:solidFill>
                  <a:srgbClr val="FFFFFF"/>
                </a:solidFill>
                <a:latin typeface="Tahoma"/>
              </a:rPr>
              <a:t>데이터 복구</a:t>
            </a:r>
            <a:endParaRPr lang="en-US" sz="800" dirty="0">
              <a:solidFill>
                <a:srgbClr val="FFFFFF"/>
              </a:solidFill>
              <a:latin typeface="Tahoma"/>
            </a:endParaRPr>
          </a:p>
        </p:txBody>
      </p: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063F6858-D072-4EAA-9781-A378CCB2196D}"/>
              </a:ext>
            </a:extLst>
          </p:cNvPr>
          <p:cNvCxnSpPr>
            <a:cxnSpLocks/>
          </p:cNvCxnSpPr>
          <p:nvPr/>
        </p:nvCxnSpPr>
        <p:spPr>
          <a:xfrm flipH="1">
            <a:off x="5863881" y="3196802"/>
            <a:ext cx="785397" cy="0"/>
          </a:xfrm>
          <a:prstGeom prst="straightConnector1">
            <a:avLst/>
          </a:prstGeom>
          <a:ln w="12700">
            <a:solidFill>
              <a:srgbClr val="00E2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2E11C7B5-0F6D-4D94-B6D2-D608C86461DA}"/>
              </a:ext>
            </a:extLst>
          </p:cNvPr>
          <p:cNvCxnSpPr>
            <a:cxnSpLocks/>
          </p:cNvCxnSpPr>
          <p:nvPr/>
        </p:nvCxnSpPr>
        <p:spPr>
          <a:xfrm flipH="1">
            <a:off x="2505573" y="1933777"/>
            <a:ext cx="2116850" cy="0"/>
          </a:xfrm>
          <a:prstGeom prst="straightConnector1">
            <a:avLst/>
          </a:prstGeom>
          <a:ln w="12700">
            <a:solidFill>
              <a:srgbClr val="00E2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88FC57B2-7B9A-4B4D-95EE-890D5387CD09}"/>
              </a:ext>
            </a:extLst>
          </p:cNvPr>
          <p:cNvCxnSpPr>
            <a:cxnSpLocks/>
          </p:cNvCxnSpPr>
          <p:nvPr/>
        </p:nvCxnSpPr>
        <p:spPr>
          <a:xfrm flipH="1">
            <a:off x="2505573" y="4058734"/>
            <a:ext cx="2116850" cy="0"/>
          </a:xfrm>
          <a:prstGeom prst="straightConnector1">
            <a:avLst/>
          </a:prstGeom>
          <a:ln w="12700">
            <a:solidFill>
              <a:srgbClr val="00E2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TextBox 201">
            <a:extLst>
              <a:ext uri="{FF2B5EF4-FFF2-40B4-BE49-F238E27FC236}">
                <a16:creationId xmlns:a16="http://schemas.microsoft.com/office/drawing/2014/main" id="{D55320C8-65DB-49BE-8413-0797C0170000}"/>
              </a:ext>
            </a:extLst>
          </p:cNvPr>
          <p:cNvSpPr txBox="1"/>
          <p:nvPr/>
        </p:nvSpPr>
        <p:spPr>
          <a:xfrm>
            <a:off x="6156153" y="1632431"/>
            <a:ext cx="1023595" cy="338554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 defTabSz="685783">
              <a:defRPr/>
            </a:pPr>
            <a:r>
              <a:rPr lang="ko-KR" altLang="en-US" sz="800" dirty="0">
                <a:solidFill>
                  <a:srgbClr val="FFFFFF"/>
                </a:solidFill>
                <a:latin typeface="Tahoma"/>
              </a:rPr>
              <a:t>열람</a:t>
            </a:r>
            <a:r>
              <a:rPr lang="en-US" altLang="ko-KR" sz="800" dirty="0">
                <a:solidFill>
                  <a:srgbClr val="FFFFFF"/>
                </a:solidFill>
                <a:latin typeface="Tahoma"/>
              </a:rPr>
              <a:t>, </a:t>
            </a:r>
            <a:r>
              <a:rPr lang="ko-KR" altLang="en-US" sz="800" dirty="0">
                <a:solidFill>
                  <a:srgbClr val="FFFFFF"/>
                </a:solidFill>
                <a:latin typeface="Tahoma"/>
              </a:rPr>
              <a:t>검색</a:t>
            </a:r>
            <a:r>
              <a:rPr lang="en-US" sz="800" dirty="0">
                <a:solidFill>
                  <a:srgbClr val="FFFFFF"/>
                </a:solidFill>
                <a:latin typeface="Tahoma"/>
              </a:rPr>
              <a:t> &amp; </a:t>
            </a:r>
            <a:r>
              <a:rPr lang="ko-KR" altLang="en-US" sz="800" dirty="0">
                <a:solidFill>
                  <a:srgbClr val="FFFFFF"/>
                </a:solidFill>
                <a:latin typeface="Tahoma"/>
              </a:rPr>
              <a:t>데이터 복구</a:t>
            </a:r>
            <a:endParaRPr lang="en-US" sz="800" dirty="0">
              <a:solidFill>
                <a:srgbClr val="FFFFFF"/>
              </a:solidFill>
              <a:latin typeface="Tahoma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40DBDE3B-7C15-4D4C-81FB-9E9072FC15A5}"/>
              </a:ext>
            </a:extLst>
          </p:cNvPr>
          <p:cNvSpPr txBox="1">
            <a:spLocks noChangeAspect="1"/>
          </p:cNvSpPr>
          <p:nvPr/>
        </p:nvSpPr>
        <p:spPr>
          <a:xfrm>
            <a:off x="4837028" y="4779862"/>
            <a:ext cx="801936" cy="196208"/>
          </a:xfrm>
          <a:prstGeom prst="rect">
            <a:avLst/>
          </a:prstGeom>
          <a:solidFill>
            <a:srgbClr val="003738"/>
          </a:solidFill>
          <a:ln w="19050">
            <a:solidFill>
              <a:schemeClr val="bg1">
                <a:alpha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defTabSz="914378">
              <a:lnSpc>
                <a:spcPct val="90000"/>
              </a:lnSpc>
              <a:defRPr/>
            </a:pPr>
            <a:r>
              <a:rPr lang="en-US" sz="750">
                <a:solidFill>
                  <a:srgbClr val="FFFFFF"/>
                </a:solidFill>
                <a:latin typeface="Tahoma" panose="020B0604030504040204" pitchFamily="34" charset="0"/>
              </a:rPr>
              <a:t>RESTful API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82AFD95-46BA-4F17-AFDC-4FC5EBD6E7A6}"/>
              </a:ext>
            </a:extLst>
          </p:cNvPr>
          <p:cNvCxnSpPr>
            <a:stCxn id="183" idx="2"/>
            <a:endCxn id="203" idx="0"/>
          </p:cNvCxnSpPr>
          <p:nvPr/>
        </p:nvCxnSpPr>
        <p:spPr>
          <a:xfrm flipH="1">
            <a:off x="5237996" y="4560361"/>
            <a:ext cx="1" cy="219501"/>
          </a:xfrm>
          <a:prstGeom prst="straightConnector1">
            <a:avLst/>
          </a:prstGeom>
          <a:ln w="9525">
            <a:solidFill>
              <a:srgbClr val="668788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Content Placeholder 1">
            <a:extLst>
              <a:ext uri="{FF2B5EF4-FFF2-40B4-BE49-F238E27FC236}">
                <a16:creationId xmlns:a16="http://schemas.microsoft.com/office/drawing/2014/main" id="{C7939439-7BE2-424A-8E54-51D1A50DA72C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다양하고 상세한 복구 옵션</a:t>
            </a:r>
            <a:endParaRPr lang="ko-KR" altLang="en-US" sz="1400" b="1" dirty="0">
              <a:solidFill>
                <a:srgbClr val="00E29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09849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 animBg="1"/>
      <p:bldP spid="192" grpId="0" animBg="1"/>
      <p:bldP spid="195" grpId="0"/>
      <p:bldP spid="197" grpId="0"/>
      <p:bldP spid="202" grpId="0"/>
      <p:bldP spid="20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4F9C98-FE7F-40E7-BF43-9EBDFDB41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VBO</a:t>
            </a:r>
            <a:r>
              <a:rPr lang="ko-KR" altLang="en-US" dirty="0"/>
              <a:t> 구성 절차</a:t>
            </a:r>
            <a:endParaRPr lang="en-GB" dirty="0"/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AF31EC10-87D3-48C9-ADEC-116A5AFC3F8D}"/>
              </a:ext>
            </a:extLst>
          </p:cNvPr>
          <p:cNvSpPr txBox="1">
            <a:spLocks/>
          </p:cNvSpPr>
          <p:nvPr/>
        </p:nvSpPr>
        <p:spPr>
          <a:xfrm>
            <a:off x="791210" y="1295923"/>
            <a:ext cx="7879388" cy="2154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0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Proxy </a:t>
            </a:r>
            <a:r>
              <a:rPr lang="ko-KR" altLang="en-US" dirty="0"/>
              <a:t>서버 구성</a:t>
            </a:r>
            <a:endParaRPr lang="en-US" dirty="0"/>
          </a:p>
          <a:p>
            <a:endParaRPr lang="en-GB" dirty="0"/>
          </a:p>
          <a:p>
            <a:r>
              <a:rPr lang="ko-KR" altLang="en-US" dirty="0"/>
              <a:t>백업 저장소 구성</a:t>
            </a:r>
            <a:endParaRPr lang="en-US" altLang="ko-KR" dirty="0"/>
          </a:p>
          <a:p>
            <a:endParaRPr lang="en-GB" dirty="0"/>
          </a:p>
          <a:p>
            <a:r>
              <a:rPr lang="en-US" dirty="0"/>
              <a:t>Exchange Org </a:t>
            </a:r>
            <a:r>
              <a:rPr lang="ko-KR" altLang="en-US" dirty="0"/>
              <a:t>등록</a:t>
            </a:r>
            <a:endParaRPr lang="en-US" dirty="0"/>
          </a:p>
          <a:p>
            <a:endParaRPr lang="en-GB" dirty="0"/>
          </a:p>
          <a:p>
            <a:r>
              <a:rPr lang="ko-KR" altLang="en-US" dirty="0"/>
              <a:t>백업 작업 생성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039CF3-7E1E-4201-A494-09FF7098B347}"/>
              </a:ext>
            </a:extLst>
          </p:cNvPr>
          <p:cNvSpPr/>
          <p:nvPr/>
        </p:nvSpPr>
        <p:spPr bwMode="auto">
          <a:xfrm>
            <a:off x="403290" y="1432320"/>
            <a:ext cx="79486" cy="79486"/>
          </a:xfrm>
          <a:prstGeom prst="ellipse">
            <a:avLst/>
          </a:prstGeom>
          <a:solidFill>
            <a:srgbClr val="43FF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0C3439-9A58-49AD-A327-D3A8D49EBD03}"/>
              </a:ext>
            </a:extLst>
          </p:cNvPr>
          <p:cNvSpPr/>
          <p:nvPr/>
        </p:nvSpPr>
        <p:spPr bwMode="auto">
          <a:xfrm>
            <a:off x="403290" y="2016701"/>
            <a:ext cx="79486" cy="79486"/>
          </a:xfrm>
          <a:prstGeom prst="ellipse">
            <a:avLst/>
          </a:prstGeom>
          <a:solidFill>
            <a:srgbClr val="43FF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724D083-D7AA-4265-AA56-744EE8A841DC}"/>
              </a:ext>
            </a:extLst>
          </p:cNvPr>
          <p:cNvSpPr/>
          <p:nvPr/>
        </p:nvSpPr>
        <p:spPr bwMode="auto">
          <a:xfrm>
            <a:off x="403290" y="2631565"/>
            <a:ext cx="79486" cy="79486"/>
          </a:xfrm>
          <a:prstGeom prst="ellipse">
            <a:avLst/>
          </a:prstGeom>
          <a:solidFill>
            <a:srgbClr val="43FF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9CF1853-7756-4E52-94B0-75887A1C6EF1}"/>
              </a:ext>
            </a:extLst>
          </p:cNvPr>
          <p:cNvSpPr/>
          <p:nvPr/>
        </p:nvSpPr>
        <p:spPr bwMode="auto">
          <a:xfrm>
            <a:off x="403290" y="3259715"/>
            <a:ext cx="79486" cy="79486"/>
          </a:xfrm>
          <a:prstGeom prst="ellipse">
            <a:avLst/>
          </a:prstGeom>
          <a:solidFill>
            <a:srgbClr val="43FF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65AC75B-2C02-4C5A-B1A3-1601C9E90E79}"/>
              </a:ext>
            </a:extLst>
          </p:cNvPr>
          <p:cNvCxnSpPr>
            <a:cxnSpLocks/>
          </p:cNvCxnSpPr>
          <p:nvPr/>
        </p:nvCxnSpPr>
        <p:spPr>
          <a:xfrm>
            <a:off x="443033" y="883920"/>
            <a:ext cx="0" cy="3040380"/>
          </a:xfrm>
          <a:prstGeom prst="line">
            <a:avLst/>
          </a:prstGeom>
          <a:ln w="19050">
            <a:gradFill>
              <a:gsLst>
                <a:gs pos="52000">
                  <a:srgbClr val="43FFC0">
                    <a:alpha val="72000"/>
                  </a:srgbClr>
                </a:gs>
                <a:gs pos="6000">
                  <a:srgbClr val="43FFC0">
                    <a:alpha val="0"/>
                  </a:srgbClr>
                </a:gs>
                <a:gs pos="93000">
                  <a:srgbClr val="43FFC0">
                    <a:alpha val="0"/>
                  </a:srgbClr>
                </a:gs>
              </a:gsLst>
              <a:lin ang="5400000" scaled="0"/>
            </a:gra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D44625F-0664-41A6-8541-46DC2D279F25}"/>
              </a:ext>
            </a:extLst>
          </p:cNvPr>
          <p:cNvSpPr txBox="1"/>
          <p:nvPr/>
        </p:nvSpPr>
        <p:spPr>
          <a:xfrm>
            <a:off x="-1021928" y="4928170"/>
            <a:ext cx="826348" cy="3231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700" b="1">
                <a:solidFill>
                  <a:srgbClr val="404040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</a:t>
            </a:r>
            <a:br>
              <a:rPr lang="en-US" sz="700" b="1">
                <a:solidFill>
                  <a:srgbClr val="404040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US" sz="700" b="1">
                <a:solidFill>
                  <a:srgbClr val="404040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Guides &amp; libraries</a:t>
            </a:r>
            <a:br>
              <a:rPr lang="en-US" sz="700" b="1">
                <a:solidFill>
                  <a:srgbClr val="404040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en-US" sz="700" b="1">
              <a:solidFill>
                <a:srgbClr val="40404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18786353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A367D-B332-4547-AF79-F98BCE08A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Proxy </a:t>
            </a:r>
            <a:r>
              <a:rPr lang="ko-KR" altLang="en-US" dirty="0"/>
              <a:t>서버 구성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2ACE02-DADE-46BE-85EF-A599732EEA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5" t="1202" r="729" b="1898"/>
          <a:stretch/>
        </p:blipFill>
        <p:spPr>
          <a:xfrm>
            <a:off x="4672861" y="1295400"/>
            <a:ext cx="4002827" cy="2946356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981F360-FF33-4A56-9DD2-37E9E67F95CD}"/>
              </a:ext>
            </a:extLst>
          </p:cNvPr>
          <p:cNvSpPr txBox="1">
            <a:spLocks/>
          </p:cNvSpPr>
          <p:nvPr/>
        </p:nvSpPr>
        <p:spPr>
          <a:xfrm>
            <a:off x="467405" y="842963"/>
            <a:ext cx="4002828" cy="3781425"/>
          </a:xfrm>
          <a:prstGeom prst="rect">
            <a:avLst/>
          </a:prstGeom>
        </p:spPr>
        <p:txBody>
          <a:bodyPr anchor="ctr"/>
          <a:lstStyle>
            <a:lvl1pPr marL="0" indent="0" algn="l" defTabSz="686013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4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687" indent="-266687" algn="l" defTabSz="68601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40" indent="-213197" algn="l" defTabSz="68601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35" indent="-167938" algn="l" defTabSz="68601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40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35" indent="-172702" algn="l" defTabSz="686013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35" indent="-171504" algn="l" defTabSz="6860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40" indent="-171504" algn="l" defTabSz="6860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548" indent="-171504" algn="l" defTabSz="6860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554" indent="-171504" algn="l" defTabSz="68601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백업 프록시 서버는 </a:t>
            </a:r>
            <a:r>
              <a:rPr lang="en-US" altLang="ko-KR" sz="2000" dirty="0"/>
              <a:t>Microsoft Office 365</a:t>
            </a:r>
            <a:r>
              <a:rPr lang="ko-KR" altLang="en-US" sz="2000" dirty="0"/>
              <a:t> 데이터를 백업 또는 복원 할 때 네트워크 전송을 수행합니다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pPr marL="342900" indent="-342900"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en-US" altLang="ko-KR" sz="1800" dirty="0"/>
              <a:t>VBO </a:t>
            </a:r>
            <a:r>
              <a:rPr lang="ko-KR" altLang="en-US" sz="1800" dirty="0"/>
              <a:t>단일 서버 또는 별도 개별 서버에 설치</a:t>
            </a:r>
          </a:p>
          <a:p>
            <a:pPr marL="342900" indent="-342900"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ko-KR" altLang="en-US" sz="1800" dirty="0"/>
              <a:t>다중 </a:t>
            </a:r>
            <a:r>
              <a:rPr lang="en-US" altLang="ko-KR" sz="1800" dirty="0"/>
              <a:t>Org </a:t>
            </a:r>
            <a:r>
              <a:rPr lang="ko-KR" altLang="en-US" sz="1800" dirty="0"/>
              <a:t>관리</a:t>
            </a:r>
            <a:endParaRPr lang="en-US" altLang="ko-KR" sz="1800" dirty="0"/>
          </a:p>
          <a:p>
            <a:pPr marL="342900" indent="-342900"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ko-KR" altLang="en-US" sz="1800" dirty="0"/>
              <a:t>이메일 알림 </a:t>
            </a:r>
            <a:r>
              <a:rPr lang="en-US" altLang="ko-KR" sz="1800" dirty="0"/>
              <a:t>(</a:t>
            </a:r>
            <a:r>
              <a:rPr lang="ko-KR" altLang="en-US" sz="1800" dirty="0"/>
              <a:t>사전 구성 시</a:t>
            </a:r>
            <a:r>
              <a:rPr lang="en-US" altLang="ko-KR" sz="1800" dirty="0"/>
              <a:t>)</a:t>
            </a: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851326248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4DC73-F5A3-4622-9318-43F03A366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</p:spPr>
        <p:txBody>
          <a:bodyPr/>
          <a:lstStyle/>
          <a:p>
            <a:r>
              <a:rPr lang="ko-KR" altLang="en-US" dirty="0"/>
              <a:t>클라우드 계정 정보 등록</a:t>
            </a:r>
            <a:r>
              <a:rPr lang="en-US" sz="2400" dirty="0"/>
              <a:t>(optional)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1ACBAA-7221-46F2-8DC4-F2AADDE50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654" y="1295399"/>
            <a:ext cx="4744692" cy="3328989"/>
          </a:xfrm>
          <a:prstGeom prst="rect">
            <a:avLst/>
          </a:prstGeom>
        </p:spPr>
      </p:pic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7725564D-48D1-4EE8-AFCA-7DC2A5628AD7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 스토리지로 백업 시 클라우드 계정 </a:t>
            </a:r>
            <a:r>
              <a:rPr lang="ko-KR" altLang="en-US" sz="1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사전 등록 필요</a:t>
            </a:r>
            <a:endParaRPr lang="ko-KR" altLang="en-US" sz="1400" b="1" dirty="0">
              <a:solidFill>
                <a:srgbClr val="00E29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697859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/>
              <a:t>Office 365 백업을사용해야 하는 이유</a:t>
            </a:r>
          </a:p>
        </p:txBody>
      </p:sp>
    </p:spTree>
    <p:extLst>
      <p:ext uri="{BB962C8B-B14F-4D97-AF65-F5344CB8AC3E}">
        <p14:creationId xmlns:p14="http://schemas.microsoft.com/office/powerpoint/2010/main" val="217489495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A367D-B332-4547-AF79-F98BCE08A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백업 저장소 구성</a:t>
            </a:r>
            <a:endParaRPr lang="en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C828CB-391F-4F85-B40A-D4728D489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294071"/>
            <a:ext cx="3902931" cy="27878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974AB4-D79D-455F-A6AB-978FCF642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123" y="1740558"/>
            <a:ext cx="3605753" cy="25799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11204A-C2C3-4E26-A5F2-F965D2DE8E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1" t="568" r="1363" b="1260"/>
          <a:stretch/>
        </p:blipFill>
        <p:spPr>
          <a:xfrm>
            <a:off x="5069935" y="2025492"/>
            <a:ext cx="3605753" cy="2598896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04B8BBF-A849-4526-BE6E-219AB84CD307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로컬 스토리지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(SAN, iSCSI, NAS, Local)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다양한 오브젝트 스토리지 지원</a:t>
            </a:r>
            <a:endParaRPr lang="ko-KR" altLang="en-US" sz="1400" b="1" dirty="0">
              <a:solidFill>
                <a:srgbClr val="00E29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0199340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A367D-B332-4547-AF79-F98BCE08A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백업 저장소 구성</a:t>
            </a:r>
            <a:r>
              <a:rPr lang="en-US" sz="2400" dirty="0"/>
              <a:t>(optional)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4D81CF-833B-48F7-96B2-238A1982D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3" y="1295400"/>
            <a:ext cx="3230848" cy="2311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1844D0-53DC-4000-B06C-163EAC891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576" y="1757373"/>
            <a:ext cx="3230847" cy="23116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0EC867-96E9-4DE2-8AC5-B7CC93F9E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4838" y="2307204"/>
            <a:ext cx="3230848" cy="2317184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4038C95D-3D9B-4F23-AE82-474126D8FDF4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Azure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오브젝트 스토리지 백업 시 스토리지 계정 등록</a:t>
            </a:r>
            <a:endParaRPr lang="ko-KR" altLang="en-US" sz="1400" b="1" dirty="0">
              <a:solidFill>
                <a:srgbClr val="00E29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469356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6277E3-92B7-4399-BEAB-AECC82B33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</p:spPr>
        <p:txBody>
          <a:bodyPr>
            <a:normAutofit/>
          </a:bodyPr>
          <a:lstStyle/>
          <a:p>
            <a:r>
              <a:rPr lang="ko-KR" altLang="en-US" sz="3600"/>
              <a:t>보관 기간 설정</a:t>
            </a:r>
            <a:endParaRPr lang="en-AU" sz="3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01B79-9C20-45FA-9B33-90F80CBE400C}"/>
              </a:ext>
            </a:extLst>
          </p:cNvPr>
          <p:cNvSpPr/>
          <p:nvPr/>
        </p:nvSpPr>
        <p:spPr>
          <a:xfrm>
            <a:off x="4679950" y="1507493"/>
            <a:ext cx="3995738" cy="3116895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marL="342900" indent="-342900">
              <a:buClr>
                <a:srgbClr val="93EB2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800" dirty="0">
                <a:solidFill>
                  <a:srgbClr val="FFFFFF"/>
                </a:solidFill>
              </a:rPr>
              <a:t>개별 항목 및 스냅 샷 기반 보존 정책 중 선택</a:t>
            </a:r>
          </a:p>
          <a:p>
            <a:pPr marL="342900" indent="-342900">
              <a:buClr>
                <a:srgbClr val="93EB20"/>
              </a:buClr>
              <a:buFont typeface="Wingdings" panose="05000000000000000000" pitchFamily="2" charset="2"/>
              <a:buChar char="ü"/>
              <a:defRPr/>
            </a:pPr>
            <a:endParaRPr lang="ko-KR" altLang="en-US" sz="1800" dirty="0">
              <a:solidFill>
                <a:srgbClr val="FFFFFF"/>
              </a:solidFill>
            </a:endParaRPr>
          </a:p>
          <a:p>
            <a:pPr marL="342900" indent="-342900">
              <a:buClr>
                <a:srgbClr val="93EB2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800" dirty="0">
                <a:solidFill>
                  <a:srgbClr val="FFFFFF"/>
                </a:solidFill>
              </a:rPr>
              <a:t>데이터 보존 정책은 백업 저장소에 적용</a:t>
            </a:r>
            <a:endParaRPr lang="en-US" altLang="ko-KR" sz="1800" dirty="0">
              <a:solidFill>
                <a:srgbClr val="FFFFFF"/>
              </a:solidFill>
            </a:endParaRPr>
          </a:p>
          <a:p>
            <a:pPr marL="342900" indent="-342900">
              <a:buClr>
                <a:srgbClr val="93EB20"/>
              </a:buClr>
              <a:buFont typeface="Wingdings" panose="05000000000000000000" pitchFamily="2" charset="2"/>
              <a:buChar char="ü"/>
              <a:defRPr/>
            </a:pPr>
            <a:endParaRPr lang="en-US" altLang="ko-KR" sz="1800" dirty="0">
              <a:solidFill>
                <a:srgbClr val="FFFFFF"/>
              </a:solidFill>
            </a:endParaRPr>
          </a:p>
          <a:p>
            <a:pPr marL="342900" indent="-342900">
              <a:buClr>
                <a:srgbClr val="93EB2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800" dirty="0">
                <a:solidFill>
                  <a:srgbClr val="FFFFFF"/>
                </a:solidFill>
              </a:rPr>
              <a:t>프록시 당 다중 저장소 구성</a:t>
            </a:r>
            <a:endParaRPr lang="en-NL" sz="1800" dirty="0">
              <a:solidFill>
                <a:srgbClr val="FFFFFF"/>
              </a:solidFill>
              <a:latin typeface="Tahom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1ACFF6-DE7D-4277-82F8-895AA9016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13" y="1455862"/>
            <a:ext cx="3995737" cy="289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942157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167989-1F4B-4156-9564-88425410D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</p:spPr>
        <p:txBody>
          <a:bodyPr>
            <a:normAutofit/>
          </a:bodyPr>
          <a:lstStyle/>
          <a:p>
            <a:r>
              <a:rPr lang="en-US" altLang="ko-KR" dirty="0"/>
              <a:t>Exchange Org </a:t>
            </a:r>
            <a:r>
              <a:rPr lang="ko-KR" altLang="en-US" dirty="0"/>
              <a:t>등록</a:t>
            </a:r>
            <a:endParaRPr lang="en-US" altLang="ko-K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43D7F8-CD1A-4F6A-A5B7-563D6D806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97" y="1495645"/>
            <a:ext cx="3999036" cy="2942786"/>
          </a:xfrm>
          <a:prstGeom prst="rect">
            <a:avLst/>
          </a:prstGeom>
        </p:spPr>
      </p:pic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4549729-4A09-4965-8E8B-F3FE9AB68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951" y="1495645"/>
            <a:ext cx="3995738" cy="2942785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26980F2F-ACA7-4515-B757-7E08D76A4BB6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하이브리드 및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온프레미스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등 손쉬운 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Org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</a:t>
            </a:r>
            <a:endParaRPr lang="ko-KR" altLang="en-US" sz="1400" b="1" dirty="0">
              <a:solidFill>
                <a:srgbClr val="00E29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378438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7CB44-3161-44BE-9E6C-1DF6F7BB2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서비스 지역 선택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C94C3D-3803-4310-850B-4DA7F2C70D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8311" y="2144286"/>
            <a:ext cx="4182665" cy="1631216"/>
          </a:xfrm>
        </p:spPr>
        <p:txBody>
          <a:bodyPr anchor="ctr"/>
          <a:lstStyle/>
          <a:p>
            <a:r>
              <a:rPr lang="ko-KR" altLang="en-US" sz="2000" dirty="0"/>
              <a:t>지원 지역 </a:t>
            </a:r>
            <a:r>
              <a:rPr lang="en-AU" sz="2000" dirty="0"/>
              <a:t>:</a:t>
            </a:r>
          </a:p>
          <a:p>
            <a:pPr marL="838536" lvl="2" indent="-285750"/>
            <a:r>
              <a:rPr lang="en-AU" sz="2000" dirty="0"/>
              <a:t>China</a:t>
            </a:r>
          </a:p>
          <a:p>
            <a:pPr marL="838536" lvl="2" indent="-285750"/>
            <a:r>
              <a:rPr lang="en-AU" sz="2000" dirty="0"/>
              <a:t>Germany </a:t>
            </a:r>
          </a:p>
          <a:p>
            <a:pPr marL="838536" lvl="2" indent="-285750"/>
            <a:r>
              <a:rPr lang="en-AU" sz="2000" dirty="0"/>
              <a:t>US Government</a:t>
            </a:r>
          </a:p>
          <a:p>
            <a:endParaRPr lang="en-AU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B413F-DB7D-41E1-8803-62D61BC85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951" y="1495644"/>
            <a:ext cx="3995738" cy="294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94340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0C09D0-FC32-4AD1-B27E-D241CE9B8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</p:spPr>
        <p:txBody>
          <a:bodyPr>
            <a:normAutofit/>
          </a:bodyPr>
          <a:lstStyle/>
          <a:p>
            <a:r>
              <a:rPr lang="en-US" sz="3600"/>
              <a:t>O365 </a:t>
            </a:r>
            <a:r>
              <a:rPr lang="ko-KR" altLang="en-US" sz="3600" dirty="0"/>
              <a:t>인증</a:t>
            </a:r>
            <a:endParaRPr lang="en-NL" sz="3600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87222444-8A10-44C4-9D77-7A3215EC980F}"/>
              </a:ext>
            </a:extLst>
          </p:cNvPr>
          <p:cNvSpPr txBox="1">
            <a:spLocks/>
          </p:cNvSpPr>
          <p:nvPr/>
        </p:nvSpPr>
        <p:spPr>
          <a:xfrm>
            <a:off x="468313" y="1295400"/>
            <a:ext cx="3995737" cy="3328988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361934" indent="-361934" algn="l" defTabSz="914684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32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55582" indent="-355582" algn="l" defTabSz="914684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667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720" indent="-284262" algn="l" defTabSz="914684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24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483246" indent="-223917" algn="l" defTabSz="914684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914720" algn="l"/>
              </a:tabLst>
              <a:defRPr sz="1867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713513" indent="-230269" algn="l" defTabSz="914684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24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2515380" indent="-228672" algn="l" defTabSz="9146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720" indent="-228672" algn="l" defTabSz="9146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64" indent="-228672" algn="l" defTabSz="9146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405" indent="-228672" algn="l" defTabSz="9146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6013">
              <a:buNone/>
              <a:defRPr/>
            </a:pPr>
            <a:r>
              <a:rPr lang="ko-KR" altLang="en-US" sz="2000" dirty="0">
                <a:solidFill>
                  <a:srgbClr val="FFFFFF"/>
                </a:solidFill>
                <a:latin typeface="Tahoma"/>
              </a:rPr>
              <a:t>다중 인증</a:t>
            </a:r>
            <a:endParaRPr lang="en-AU" sz="2000" dirty="0">
              <a:solidFill>
                <a:srgbClr val="FFFFFF"/>
              </a:solidFill>
              <a:latin typeface="Tahoma"/>
            </a:endParaRPr>
          </a:p>
          <a:p>
            <a:pPr marL="758593" lvl="2" indent="-285750" defTabSz="686013">
              <a:buClr>
                <a:srgbClr val="93EB2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800" dirty="0">
                <a:solidFill>
                  <a:srgbClr val="FFFFFF"/>
                </a:solidFill>
                <a:latin typeface="Tahoma"/>
              </a:rPr>
              <a:t>다중 인증 및 인증서 기반</a:t>
            </a:r>
            <a:endParaRPr lang="en-US" altLang="ko-KR" sz="1800" dirty="0">
              <a:solidFill>
                <a:srgbClr val="FFFFFF"/>
              </a:solidFill>
              <a:latin typeface="Tahoma"/>
            </a:endParaRPr>
          </a:p>
          <a:p>
            <a:pPr marL="758593" lvl="2" indent="-285750" defTabSz="686013">
              <a:buClr>
                <a:srgbClr val="93EB20"/>
              </a:buClr>
              <a:buFont typeface="Wingdings" panose="05000000000000000000" pitchFamily="2" charset="2"/>
              <a:buChar char="ü"/>
              <a:defRPr/>
            </a:pPr>
            <a:endParaRPr lang="en-US" sz="1800" dirty="0">
              <a:solidFill>
                <a:srgbClr val="FFFFFF"/>
              </a:solidFill>
              <a:latin typeface="Tahoma"/>
            </a:endParaRPr>
          </a:p>
          <a:p>
            <a:pPr marL="758593" lvl="2" indent="-285750" defTabSz="686013">
              <a:buClr>
                <a:srgbClr val="93EB20"/>
              </a:buClr>
              <a:buFont typeface="Wingdings" panose="05000000000000000000" pitchFamily="2" charset="2"/>
              <a:buChar char="ü"/>
              <a:defRPr/>
            </a:pPr>
            <a:endParaRPr lang="en-AU" sz="2000" dirty="0">
              <a:solidFill>
                <a:srgbClr val="FFFFFF"/>
              </a:solidFill>
              <a:latin typeface="Tahoma"/>
            </a:endParaRPr>
          </a:p>
          <a:p>
            <a:pPr marL="0" indent="0" defTabSz="686013">
              <a:buNone/>
              <a:defRPr/>
            </a:pPr>
            <a:r>
              <a:rPr lang="ko-KR" altLang="en-US" sz="2000" dirty="0">
                <a:solidFill>
                  <a:srgbClr val="FFFFFF"/>
                </a:solidFill>
                <a:latin typeface="Tahoma"/>
              </a:rPr>
              <a:t>기본 인증</a:t>
            </a:r>
            <a:endParaRPr lang="en-AU" sz="2000" dirty="0">
              <a:solidFill>
                <a:srgbClr val="FFFFFF"/>
              </a:solidFill>
              <a:latin typeface="Tahoma"/>
            </a:endParaRPr>
          </a:p>
          <a:p>
            <a:pPr marL="758593" lvl="2" indent="-285750" defTabSz="686013">
              <a:buClr>
                <a:srgbClr val="93EB20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1800" dirty="0">
                <a:solidFill>
                  <a:srgbClr val="FFFFFF"/>
                </a:solidFill>
                <a:latin typeface="Tahoma"/>
              </a:rPr>
              <a:t>전통적인 방식 인증 방법</a:t>
            </a:r>
            <a:endParaRPr lang="en-AU" sz="1800" dirty="0">
              <a:solidFill>
                <a:srgbClr val="FFFFFF"/>
              </a:solidFill>
              <a:latin typeface="Tahoma"/>
            </a:endParaRPr>
          </a:p>
          <a:p>
            <a:pPr marL="758593" lvl="2" indent="-285750" defTabSz="686013">
              <a:buClr>
                <a:srgbClr val="93EB20"/>
              </a:buClr>
              <a:buFont typeface="Wingdings" panose="05000000000000000000" pitchFamily="2" charset="2"/>
              <a:buChar char="ü"/>
              <a:defRPr/>
            </a:pPr>
            <a:r>
              <a:rPr lang="en-AU" sz="1800" dirty="0">
                <a:solidFill>
                  <a:srgbClr val="FFFFFF"/>
                </a:solidFill>
                <a:latin typeface="Tahoma"/>
              </a:rPr>
              <a:t>Username / password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266038-A4FF-452C-9560-5D6BBC1406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" b="1186"/>
          <a:stretch/>
        </p:blipFill>
        <p:spPr>
          <a:xfrm>
            <a:off x="4673768" y="1581720"/>
            <a:ext cx="4112895" cy="2933700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C43C3DBA-198A-4BDF-A050-8C827267B154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4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고객의 보안 정책 유지를 위한 다중 인증 지원</a:t>
            </a:r>
            <a:endParaRPr lang="ko-KR" altLang="en-US" sz="1400" b="1" dirty="0">
              <a:solidFill>
                <a:srgbClr val="00E29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1333259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0C09D0-FC32-4AD1-B27E-D241CE9B8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다중 인증</a:t>
            </a:r>
            <a:endParaRPr lang="en-NL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DF564A-EA36-408B-AAEB-7B65EB191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12" y="1572634"/>
            <a:ext cx="4021417" cy="29427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DD2380-37BE-4933-839F-75BD3B28B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0503" y="1572634"/>
            <a:ext cx="3985185" cy="2942785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9B083542-3B7E-4C1A-ACAA-C77CF0474690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Secret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또는 인증서 기반 및 사용자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암호 인증</a:t>
            </a:r>
            <a:endParaRPr lang="ko-KR" altLang="en-US" sz="1400" b="1" dirty="0">
              <a:solidFill>
                <a:srgbClr val="00E29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524514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2C5E2-0B81-4401-88FA-E2DE62CEB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보조 백업 계정 추가</a:t>
            </a:r>
            <a:r>
              <a:rPr lang="en-US" dirty="0"/>
              <a:t> </a:t>
            </a:r>
            <a:r>
              <a:rPr lang="en-US" sz="2400" dirty="0"/>
              <a:t>(optional)</a:t>
            </a:r>
            <a:endParaRPr lang="en-AU" dirty="0"/>
          </a:p>
        </p:txBody>
      </p:sp>
      <p:pic>
        <p:nvPicPr>
          <p:cNvPr id="1026" name="Picture 2" descr="Adding Backup Accounts">
            <a:extLst>
              <a:ext uri="{FF2B5EF4-FFF2-40B4-BE49-F238E27FC236}">
                <a16:creationId xmlns:a16="http://schemas.microsoft.com/office/drawing/2014/main" id="{383BF9EC-365E-4F7E-9B72-16FAF6480B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45" b="10965"/>
          <a:stretch/>
        </p:blipFill>
        <p:spPr bwMode="auto">
          <a:xfrm>
            <a:off x="1586523" y="1298865"/>
            <a:ext cx="5970954" cy="332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BD76BEDF-D1F7-4822-B913-C99AE05AB245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Microsoft Office 365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Microsoft SharePoint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비즈니스 용 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OneDrive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항목 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ctr">
              <a:buNone/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백업 시 사용량 최소화</a:t>
            </a:r>
            <a:endParaRPr lang="ko-KR" altLang="en-US" sz="1400" b="1" dirty="0">
              <a:solidFill>
                <a:srgbClr val="00E29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5225409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BD3C4-15CC-4467-A75E-0A284986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백업 제외 항목 설정</a:t>
            </a:r>
            <a:r>
              <a:rPr lang="en-US" sz="2400" dirty="0"/>
              <a:t>(optional)</a:t>
            </a: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E563B-E430-425A-B02B-040B79B8FF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8313" y="842963"/>
            <a:ext cx="3995737" cy="3781425"/>
          </a:xfrm>
        </p:spPr>
        <p:txBody>
          <a:bodyPr anchor="ctr">
            <a:normAutofit/>
          </a:bodyPr>
          <a:lstStyle/>
          <a:p>
            <a:r>
              <a:rPr lang="ko-KR" altLang="en-US" sz="2000" dirty="0"/>
              <a:t>백업 시 특정 폴더 제외 옵션 선택</a:t>
            </a:r>
            <a:endParaRPr lang="en-US" sz="2000" dirty="0"/>
          </a:p>
          <a:p>
            <a:pPr marL="342900" indent="-342900"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en-US" sz="1800" dirty="0"/>
              <a:t>Junk Mail </a:t>
            </a:r>
          </a:p>
          <a:p>
            <a:pPr marL="342900" indent="-342900"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en-US" sz="1800" dirty="0"/>
              <a:t>Synch Issues</a:t>
            </a:r>
          </a:p>
          <a:p>
            <a:endParaRPr lang="en-US" sz="2000" dirty="0"/>
          </a:p>
          <a:p>
            <a:r>
              <a:rPr lang="ko-KR" altLang="en-US" sz="2000" dirty="0"/>
              <a:t>보관 정책에서 삭제 시 특정 아이템 제외</a:t>
            </a:r>
            <a:r>
              <a:rPr lang="en-US" altLang="ko-KR" sz="2000" dirty="0"/>
              <a:t>(</a:t>
            </a:r>
            <a:r>
              <a:rPr lang="ko-KR" altLang="en-US" sz="2000" dirty="0"/>
              <a:t>영구 보관</a:t>
            </a:r>
            <a:r>
              <a:rPr lang="en-US" altLang="ko-KR" sz="2000" dirty="0"/>
              <a:t>)</a:t>
            </a:r>
            <a:r>
              <a:rPr lang="en-US" sz="2000" dirty="0"/>
              <a:t> </a:t>
            </a:r>
          </a:p>
          <a:p>
            <a:pPr marL="342900" indent="-342900"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en-US" sz="1800" dirty="0"/>
              <a:t>Contacts </a:t>
            </a:r>
          </a:p>
          <a:p>
            <a:pPr marL="342900" indent="-342900"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en-US" sz="1800" dirty="0"/>
              <a:t>Calendars</a:t>
            </a:r>
            <a:endParaRPr lang="en-AU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9C20D4-DCEE-480A-A3C1-F9F7C7100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249" y="1295400"/>
            <a:ext cx="2988678" cy="332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57736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092A7-BEE6-4B22-A717-B3214783A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백업 작업 구성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4C3CFF-6D21-457B-955E-28F5F597C4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332" b="249"/>
          <a:stretch/>
        </p:blipFill>
        <p:spPr>
          <a:xfrm>
            <a:off x="4451437" y="1708739"/>
            <a:ext cx="1866933" cy="24892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A29A79-0DEA-44E7-9745-8DA0CD809E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332" b="249"/>
          <a:stretch/>
        </p:blipFill>
        <p:spPr>
          <a:xfrm>
            <a:off x="6492129" y="1680105"/>
            <a:ext cx="1880566" cy="25074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A9A797-B60C-484B-878C-1A2DC912D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995" y="1708739"/>
            <a:ext cx="3470301" cy="2478786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EABAD4BC-47B6-455D-A43F-4CFC3AC12BBB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백업 대상 중 선별적 선택</a:t>
            </a:r>
            <a:endParaRPr lang="ko-KR" altLang="en-US" sz="1400" b="1" dirty="0">
              <a:solidFill>
                <a:srgbClr val="00E29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337774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7948A2EF-44B8-4E4E-9440-36AFD0DFF91E}"/>
              </a:ext>
            </a:extLst>
          </p:cNvPr>
          <p:cNvSpPr txBox="1">
            <a:spLocks/>
          </p:cNvSpPr>
          <p:nvPr/>
        </p:nvSpPr>
        <p:spPr>
          <a:xfrm>
            <a:off x="468313" y="2166819"/>
            <a:ext cx="3506559" cy="160043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68603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0" baseline="0" dirty="0" smtClean="0">
                <a:ln w="3175">
                  <a:noFill/>
                </a:ln>
                <a:solidFill>
                  <a:srgbClr val="93EB20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marL="0" marR="0" lvl="0" indent="0" algn="l" defTabSz="68603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4000" b="1" i="0" u="none" strike="noStrike" cap="none" normalizeH="0" baseline="0" noProof="0" dirty="0">
                <a:ln w="3175">
                  <a:noFill/>
                </a:ln>
                <a:solidFill>
                  <a:srgbClr val="93EB20"/>
                </a:solidFill>
                <a:uLnTx/>
                <a:uFillTx/>
                <a:latin typeface="Tahoma"/>
                <a:ea typeface="+mn-ea"/>
                <a:cs typeface="Arial" charset="0"/>
              </a:rPr>
              <a:t>76% </a:t>
            </a:r>
            <a:r>
              <a:rPr kumimoji="0" lang="ko-KR" sz="3200" b="0" i="0" u="none" strike="noStrike" cap="none" normalizeH="0" baseline="0" noProof="0" dirty="0">
                <a:ln w="3175">
                  <a:noFill/>
                </a:ln>
                <a:solidFill>
                  <a:srgbClr val="FFFFFF"/>
                </a:solidFill>
                <a:uLnTx/>
                <a:uFillTx/>
                <a:latin typeface="Tahoma"/>
                <a:ea typeface="+mn-ea"/>
                <a:cs typeface="Arial" charset="0"/>
              </a:rPr>
              <a:t>의 기업이 </a:t>
            </a:r>
            <a:r>
              <a:rPr kumimoji="0" lang="ko-KR" altLang="en-US" sz="3200" b="0" i="0" u="none" strike="noStrike" cap="none" normalizeH="0" baseline="0" noProof="0" dirty="0">
                <a:ln w="3175">
                  <a:noFill/>
                </a:ln>
                <a:solidFill>
                  <a:srgbClr val="FFFFFF"/>
                </a:solidFill>
                <a:uLnTx/>
                <a:uFillTx/>
                <a:latin typeface="Tahoma"/>
                <a:ea typeface="+mn-ea"/>
                <a:cs typeface="Arial" charset="0"/>
              </a:rPr>
              <a:t>데이터를 </a:t>
            </a:r>
            <a:r>
              <a:rPr kumimoji="0" lang="ko-KR" sz="3200" b="0" i="0" u="none" strike="noStrike" cap="none" normalizeH="0" baseline="0" noProof="0" dirty="0">
                <a:ln w="3175">
                  <a:noFill/>
                </a:ln>
                <a:solidFill>
                  <a:srgbClr val="FFFFFF"/>
                </a:solidFill>
                <a:uLnTx/>
                <a:uFillTx/>
                <a:latin typeface="Tahoma"/>
                <a:ea typeface="+mn-ea"/>
                <a:cs typeface="Arial" charset="0"/>
              </a:rPr>
              <a:t>보호</a:t>
            </a:r>
            <a:r>
              <a:rPr kumimoji="0" lang="ko-KR" altLang="en-US" sz="3200" b="0" i="0" u="none" strike="noStrike" cap="none" normalizeH="0" baseline="0" noProof="0" dirty="0">
                <a:ln w="3175">
                  <a:noFill/>
                </a:ln>
                <a:solidFill>
                  <a:srgbClr val="FFFFFF"/>
                </a:solidFill>
                <a:uLnTx/>
                <a:uFillTx/>
                <a:latin typeface="Tahoma"/>
                <a:ea typeface="+mn-ea"/>
                <a:cs typeface="Arial" charset="0"/>
              </a:rPr>
              <a:t>하</a:t>
            </a:r>
            <a:r>
              <a:rPr kumimoji="0" lang="ko-KR" sz="3200" b="0" i="0" u="none" strike="noStrike" cap="none" normalizeH="0" baseline="0" noProof="0" dirty="0">
                <a:ln w="3175">
                  <a:noFill/>
                </a:ln>
                <a:solidFill>
                  <a:srgbClr val="FFFFFF"/>
                </a:solidFill>
                <a:uLnTx/>
                <a:uFillTx/>
                <a:latin typeface="Tahoma"/>
                <a:ea typeface="+mn-ea"/>
                <a:cs typeface="Arial" charset="0"/>
              </a:rPr>
              <a:t>지 않습니다!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62C162-D2EB-46FD-AE4D-FC4FDD8CE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491313"/>
            <a:ext cx="849713" cy="6969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6DEE18F-199D-4E8C-85FD-B1CDD12430BE}"/>
              </a:ext>
            </a:extLst>
          </p:cNvPr>
          <p:cNvSpPr txBox="1"/>
          <p:nvPr/>
        </p:nvSpPr>
        <p:spPr>
          <a:xfrm>
            <a:off x="6732588" y="4406237"/>
            <a:ext cx="2107192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700" b="1" i="0" u="none" strike="noStrike" cap="none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Veeam 고객 설문 조사, 2019년 9월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146609-762C-4F03-86BC-07D3965A8396}"/>
              </a:ext>
            </a:extLst>
          </p:cNvPr>
          <p:cNvSpPr txBox="1"/>
          <p:nvPr/>
        </p:nvSpPr>
        <p:spPr>
          <a:xfrm>
            <a:off x="4595715" y="678211"/>
            <a:ext cx="390939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200" b="0" i="0" u="none" strike="noStrike" cap="none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Q15. 귀사에서 </a:t>
            </a:r>
            <a:r>
              <a:rPr lang="ko-KR" altLang="en-US" sz="1200" dirty="0">
                <a:solidFill>
                  <a:srgbClr val="FFFFFF"/>
                </a:solidFill>
                <a:latin typeface="Tahoma" panose="020B0604030504040204" pitchFamily="34" charset="0"/>
              </a:rPr>
              <a:t>사용 중인 </a:t>
            </a:r>
            <a:r>
              <a:rPr kumimoji="0" lang="ko-KR" sz="1200" b="0" i="0" u="none" strike="noStrike" cap="none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Microsoft Office 365에 대한 기본 </a:t>
            </a:r>
            <a:r>
              <a:rPr kumimoji="0" lang="ko-KR" altLang="en-US" sz="1200" b="0" i="0" u="none" strike="noStrike" cap="none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데이터 </a:t>
            </a:r>
            <a:r>
              <a:rPr kumimoji="0" lang="ko-KR" sz="1200" b="0" i="0" u="none" strike="noStrike" cap="none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보호 전략은 무엇인가요? 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200" b="0" i="0" u="none" strike="noStrike" cap="none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(아래에서 하나를 선택하십시오.)</a:t>
            </a:r>
          </a:p>
        </p:txBody>
      </p: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13739B1C-8E1D-4BB6-B929-4EDF39F266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4337933"/>
              </p:ext>
            </p:extLst>
          </p:nvPr>
        </p:nvGraphicFramePr>
        <p:xfrm>
          <a:off x="4250371" y="1395216"/>
          <a:ext cx="4536332" cy="31393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473DFA09-E2AE-4AD8-8A43-4F8A1F25DBFE}"/>
              </a:ext>
            </a:extLst>
          </p:cNvPr>
          <p:cNvSpPr txBox="1"/>
          <p:nvPr/>
        </p:nvSpPr>
        <p:spPr>
          <a:xfrm>
            <a:off x="7408657" y="4231029"/>
            <a:ext cx="109645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900" b="0" i="0" u="none" strike="noStrike" cap="none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응답자 = 2,152명</a:t>
            </a:r>
          </a:p>
        </p:txBody>
      </p:sp>
    </p:spTree>
    <p:extLst>
      <p:ext uri="{BB962C8B-B14F-4D97-AF65-F5344CB8AC3E}">
        <p14:creationId xmlns:p14="http://schemas.microsoft.com/office/powerpoint/2010/main" val="1551363929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9F022B-4868-4F87-A655-39EE59FE7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제외 대상 선택</a:t>
            </a:r>
            <a:endParaRPr lang="en-NL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01A038-ECD5-4C64-A121-79E154441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950" y="1295400"/>
            <a:ext cx="3995738" cy="3328988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EBF637E3-00A1-4201-9352-EDBAD1612406}"/>
              </a:ext>
            </a:extLst>
          </p:cNvPr>
          <p:cNvSpPr txBox="1">
            <a:spLocks/>
          </p:cNvSpPr>
          <p:nvPr/>
        </p:nvSpPr>
        <p:spPr>
          <a:xfrm>
            <a:off x="468313" y="1295400"/>
            <a:ext cx="3829367" cy="33289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361934" indent="-361934" algn="l" defTabSz="914684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32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55582" indent="-355582" algn="l" defTabSz="914684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667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720" indent="-284262" algn="l" defTabSz="914684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24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483246" indent="-223917" algn="l" defTabSz="914684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914720" algn="l"/>
              </a:tabLst>
              <a:defRPr sz="1867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713513" indent="-230269" algn="l" defTabSz="914684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24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2515380" indent="-228672" algn="l" defTabSz="9146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720" indent="-228672" algn="l" defTabSz="9146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64" indent="-228672" algn="l" defTabSz="9146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405" indent="-228672" algn="l" defTabSz="9146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6013">
              <a:buNone/>
              <a:defRPr/>
            </a:pPr>
            <a:r>
              <a:rPr lang="ko-KR" altLang="en-US" sz="2000" dirty="0">
                <a:solidFill>
                  <a:srgbClr val="FFFFFF"/>
                </a:solidFill>
                <a:latin typeface="Tahoma"/>
              </a:rPr>
              <a:t>다음 기준으로 제외 설정</a:t>
            </a:r>
            <a:r>
              <a:rPr lang="en-AU" sz="2000" dirty="0">
                <a:solidFill>
                  <a:srgbClr val="FFFFFF"/>
                </a:solidFill>
                <a:latin typeface="Tahoma"/>
              </a:rPr>
              <a:t>:</a:t>
            </a:r>
          </a:p>
          <a:p>
            <a:pPr marL="0" indent="0" defTabSz="686013">
              <a:buNone/>
              <a:defRPr/>
            </a:pPr>
            <a:endParaRPr lang="en-AU" sz="2000" dirty="0">
              <a:solidFill>
                <a:srgbClr val="FFFFFF"/>
              </a:solidFill>
              <a:latin typeface="Tahoma"/>
            </a:endParaRPr>
          </a:p>
          <a:p>
            <a:pPr defTabSz="686013">
              <a:buClr>
                <a:srgbClr val="93EB20"/>
              </a:buClr>
              <a:buFont typeface="Wingdings" panose="05000000000000000000" pitchFamily="2" charset="2"/>
              <a:buChar char="ü"/>
              <a:defRPr/>
            </a:pPr>
            <a:r>
              <a:rPr lang="en-AU" sz="2000" dirty="0">
                <a:solidFill>
                  <a:srgbClr val="FFFFFF"/>
                </a:solidFill>
                <a:latin typeface="Tahoma"/>
              </a:rPr>
              <a:t>Users</a:t>
            </a:r>
          </a:p>
          <a:p>
            <a:pPr defTabSz="686013">
              <a:buClr>
                <a:srgbClr val="93EB20"/>
              </a:buClr>
              <a:buFont typeface="Wingdings" panose="05000000000000000000" pitchFamily="2" charset="2"/>
              <a:buChar char="ü"/>
              <a:defRPr/>
            </a:pPr>
            <a:r>
              <a:rPr lang="en-AU" sz="2000" dirty="0">
                <a:solidFill>
                  <a:srgbClr val="FFFFFF"/>
                </a:solidFill>
                <a:latin typeface="Tahoma"/>
              </a:rPr>
              <a:t>Groups</a:t>
            </a:r>
          </a:p>
          <a:p>
            <a:pPr defTabSz="686013">
              <a:buClr>
                <a:srgbClr val="93EB20"/>
              </a:buClr>
              <a:buFont typeface="Wingdings" panose="05000000000000000000" pitchFamily="2" charset="2"/>
              <a:buChar char="ü"/>
              <a:defRPr/>
            </a:pPr>
            <a:r>
              <a:rPr lang="en-AU" sz="2000" dirty="0">
                <a:solidFill>
                  <a:srgbClr val="FFFFFF"/>
                </a:solidFill>
                <a:latin typeface="Tahoma"/>
              </a:rPr>
              <a:t>Sites</a:t>
            </a:r>
          </a:p>
          <a:p>
            <a:pPr marL="0" indent="0" defTabSz="686013">
              <a:buNone/>
              <a:defRPr/>
            </a:pPr>
            <a:r>
              <a:rPr lang="en-AU" sz="2000" dirty="0">
                <a:solidFill>
                  <a:srgbClr val="FFFFFF"/>
                </a:solidFill>
                <a:latin typeface="Tahom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8433554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9F022B-4868-4F87-A655-39EE59FE7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백업 </a:t>
            </a:r>
            <a:r>
              <a:rPr lang="ko-KR" altLang="en-US" sz="3600"/>
              <a:t>작업에서 프록</a:t>
            </a:r>
            <a:r>
              <a:rPr lang="ko-KR" altLang="en-US"/>
              <a:t>시 및 저장소 설정</a:t>
            </a:r>
            <a:endParaRPr lang="en-NL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B7BFA-FE7D-4532-9E38-4BCECB71B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163" y="993913"/>
            <a:ext cx="5195673" cy="372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39446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B17BE5-E8A3-411A-B3F2-DC18B33D12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/>
              <a:t>상세 기능들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4014675272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BA412B-8D3C-4709-99CA-446CF25BA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53998"/>
          </a:xfrm>
        </p:spPr>
        <p:txBody>
          <a:bodyPr/>
          <a:lstStyle/>
          <a:p>
            <a:r>
              <a:rPr lang="ko-KR" altLang="en-US" dirty="0"/>
              <a:t>단일 백업 서버 구성 및 통합</a:t>
            </a:r>
            <a:endParaRPr lang="ko-KR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8B3501A-A26E-4FFD-B726-B91AE90E71AC}"/>
              </a:ext>
            </a:extLst>
          </p:cNvPr>
          <p:cNvGrpSpPr/>
          <p:nvPr/>
        </p:nvGrpSpPr>
        <p:grpSpPr>
          <a:xfrm>
            <a:off x="481950" y="1298864"/>
            <a:ext cx="8193738" cy="3353818"/>
            <a:chOff x="208538" y="1149871"/>
            <a:chExt cx="2942785" cy="304955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72DE634-F12E-4C6A-8F42-920F01F14779}"/>
                </a:ext>
              </a:extLst>
            </p:cNvPr>
            <p:cNvSpPr/>
            <p:nvPr/>
          </p:nvSpPr>
          <p:spPr bwMode="auto">
            <a:xfrm>
              <a:off x="208538" y="1429195"/>
              <a:ext cx="2942785" cy="27702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7E3FE5F-7291-43E3-BE5C-906C31C4222D}"/>
                </a:ext>
              </a:extLst>
            </p:cNvPr>
            <p:cNvSpPr/>
            <p:nvPr/>
          </p:nvSpPr>
          <p:spPr bwMode="auto">
            <a:xfrm>
              <a:off x="208538" y="1149871"/>
              <a:ext cx="2942785" cy="2793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5F4B"/>
                  </a:solidFill>
                  <a:effectLst/>
                  <a:uLnTx/>
                  <a:uFillTx/>
                  <a:latin typeface="Tahoma"/>
                </a:rPr>
                <a:t>단일 백업 서버</a:t>
              </a:r>
              <a:endParaRPr kumimoji="0" 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5F4B"/>
                </a:solidFill>
                <a:effectLst/>
                <a:uLnTx/>
                <a:uFillTx/>
                <a:latin typeface="Tahoma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6D82C42-D099-4969-9755-20E9C3D76B50}"/>
              </a:ext>
            </a:extLst>
          </p:cNvPr>
          <p:cNvGrpSpPr/>
          <p:nvPr/>
        </p:nvGrpSpPr>
        <p:grpSpPr>
          <a:xfrm>
            <a:off x="1160950" y="1651465"/>
            <a:ext cx="6795474" cy="3004049"/>
            <a:chOff x="465938" y="814389"/>
            <a:chExt cx="8342129" cy="4202588"/>
          </a:xfrm>
        </p:grpSpPr>
        <p:sp>
          <p:nvSpPr>
            <p:cNvPr id="21" name="Rectangle 1">
              <a:extLst>
                <a:ext uri="{FF2B5EF4-FFF2-40B4-BE49-F238E27FC236}">
                  <a16:creationId xmlns:a16="http://schemas.microsoft.com/office/drawing/2014/main" id="{F1B543A9-2E08-4AEA-850F-434C87BF51D3}"/>
                </a:ext>
              </a:extLst>
            </p:cNvPr>
            <p:cNvSpPr/>
            <p:nvPr/>
          </p:nvSpPr>
          <p:spPr bwMode="auto">
            <a:xfrm>
              <a:off x="1624135" y="1145734"/>
              <a:ext cx="818147" cy="749727"/>
            </a:xfrm>
            <a:prstGeom prst="rect">
              <a:avLst/>
            </a:prstGeom>
            <a:ln w="15875"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22" name="Picture 5">
              <a:extLst>
                <a:ext uri="{FF2B5EF4-FFF2-40B4-BE49-F238E27FC236}">
                  <a16:creationId xmlns:a16="http://schemas.microsoft.com/office/drawing/2014/main" id="{82D78E97-776F-4E79-B533-61414EF032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auto">
            <a:xfrm>
              <a:off x="4180796" y="1114491"/>
              <a:ext cx="1161434" cy="744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>
              <a:extLst>
                <a:ext uri="{FF2B5EF4-FFF2-40B4-BE49-F238E27FC236}">
                  <a16:creationId xmlns:a16="http://schemas.microsoft.com/office/drawing/2014/main" id="{3CC9392D-8F88-4625-A848-916BCC2296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 bwMode="auto">
            <a:xfrm>
              <a:off x="4517225" y="1277359"/>
              <a:ext cx="488576" cy="47377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7">
              <a:extLst>
                <a:ext uri="{FF2B5EF4-FFF2-40B4-BE49-F238E27FC236}">
                  <a16:creationId xmlns:a16="http://schemas.microsoft.com/office/drawing/2014/main" id="{B83E415C-C408-466C-80F9-0241481B9D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auto">
            <a:xfrm>
              <a:off x="6863265" y="1114491"/>
              <a:ext cx="1161434" cy="744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8">
              <a:extLst>
                <a:ext uri="{FF2B5EF4-FFF2-40B4-BE49-F238E27FC236}">
                  <a16:creationId xmlns:a16="http://schemas.microsoft.com/office/drawing/2014/main" id="{8C335B1E-00C5-4626-AD9D-F18270811D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 bwMode="auto">
            <a:xfrm>
              <a:off x="7199694" y="1277359"/>
              <a:ext cx="488576" cy="47377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9">
              <a:extLst>
                <a:ext uri="{FF2B5EF4-FFF2-40B4-BE49-F238E27FC236}">
                  <a16:creationId xmlns:a16="http://schemas.microsoft.com/office/drawing/2014/main" id="{C1DA87AC-1AD0-435D-B9ED-219BA1BB7B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 bwMode="auto">
            <a:xfrm>
              <a:off x="1788921" y="1277359"/>
              <a:ext cx="488576" cy="47377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10">
              <a:extLst>
                <a:ext uri="{FF2B5EF4-FFF2-40B4-BE49-F238E27FC236}">
                  <a16:creationId xmlns:a16="http://schemas.microsoft.com/office/drawing/2014/main" id="{8BFEAA63-C5A9-4494-8C83-49DDFD2E9A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 bwMode="auto">
            <a:xfrm>
              <a:off x="1051725" y="2914060"/>
              <a:ext cx="431736" cy="431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1">
              <a:extLst>
                <a:ext uri="{FF2B5EF4-FFF2-40B4-BE49-F238E27FC236}">
                  <a16:creationId xmlns:a16="http://schemas.microsoft.com/office/drawing/2014/main" id="{F0CACBFB-270C-4ADE-B34C-BCF60F5484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 bwMode="auto">
            <a:xfrm>
              <a:off x="2599282" y="2914060"/>
              <a:ext cx="431736" cy="431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2">
              <a:extLst>
                <a:ext uri="{FF2B5EF4-FFF2-40B4-BE49-F238E27FC236}">
                  <a16:creationId xmlns:a16="http://schemas.microsoft.com/office/drawing/2014/main" id="{0DBCBFEF-FE0A-47E4-8D19-709FF29709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 bwMode="auto">
            <a:xfrm>
              <a:off x="5109766" y="2914060"/>
              <a:ext cx="431736" cy="431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3">
              <a:extLst>
                <a:ext uri="{FF2B5EF4-FFF2-40B4-BE49-F238E27FC236}">
                  <a16:creationId xmlns:a16="http://schemas.microsoft.com/office/drawing/2014/main" id="{487A8F32-4571-4F42-8B27-F56B473D4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 bwMode="auto">
            <a:xfrm>
              <a:off x="7808565" y="2914060"/>
              <a:ext cx="431736" cy="431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14">
              <a:extLst>
                <a:ext uri="{FF2B5EF4-FFF2-40B4-BE49-F238E27FC236}">
                  <a16:creationId xmlns:a16="http://schemas.microsoft.com/office/drawing/2014/main" id="{73CB438F-3997-4E99-A357-C4D9A8842840}"/>
                </a:ext>
              </a:extLst>
            </p:cNvPr>
            <p:cNvSpPr txBox="1"/>
            <p:nvPr/>
          </p:nvSpPr>
          <p:spPr>
            <a:xfrm>
              <a:off x="3525896" y="4457233"/>
              <a:ext cx="2097793" cy="559744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Veeam Backup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for Microsoft Office 365</a:t>
              </a:r>
            </a:p>
          </p:txBody>
        </p:sp>
        <p:sp>
          <p:nvSpPr>
            <p:cNvPr id="32" name="TextBox 14">
              <a:extLst>
                <a:ext uri="{FF2B5EF4-FFF2-40B4-BE49-F238E27FC236}">
                  <a16:creationId xmlns:a16="http://schemas.microsoft.com/office/drawing/2014/main" id="{490D18D0-C795-4F0A-99F0-AD65139FADCD}"/>
                </a:ext>
              </a:extLst>
            </p:cNvPr>
            <p:cNvSpPr txBox="1"/>
            <p:nvPr/>
          </p:nvSpPr>
          <p:spPr>
            <a:xfrm>
              <a:off x="1249573" y="874914"/>
              <a:ext cx="1567269" cy="246221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Org 1</a:t>
              </a:r>
            </a:p>
          </p:txBody>
        </p:sp>
        <p:sp>
          <p:nvSpPr>
            <p:cNvPr id="33" name="TextBox 14">
              <a:extLst>
                <a:ext uri="{FF2B5EF4-FFF2-40B4-BE49-F238E27FC236}">
                  <a16:creationId xmlns:a16="http://schemas.microsoft.com/office/drawing/2014/main" id="{D4E74794-9BB3-4F11-9700-EB518230569B}"/>
                </a:ext>
              </a:extLst>
            </p:cNvPr>
            <p:cNvSpPr txBox="1"/>
            <p:nvPr/>
          </p:nvSpPr>
          <p:spPr>
            <a:xfrm>
              <a:off x="4056419" y="819264"/>
              <a:ext cx="1567269" cy="246221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Org 2</a:t>
              </a:r>
            </a:p>
          </p:txBody>
        </p:sp>
        <p:sp>
          <p:nvSpPr>
            <p:cNvPr id="34" name="TextBox 14">
              <a:extLst>
                <a:ext uri="{FF2B5EF4-FFF2-40B4-BE49-F238E27FC236}">
                  <a16:creationId xmlns:a16="http://schemas.microsoft.com/office/drawing/2014/main" id="{A96F9A58-7684-44D5-BA5F-7DCCB46206E4}"/>
                </a:ext>
              </a:extLst>
            </p:cNvPr>
            <p:cNvSpPr txBox="1"/>
            <p:nvPr/>
          </p:nvSpPr>
          <p:spPr>
            <a:xfrm>
              <a:off x="6725087" y="819263"/>
              <a:ext cx="1567269" cy="246221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Org 4</a:t>
              </a:r>
            </a:p>
          </p:txBody>
        </p:sp>
        <p:pic>
          <p:nvPicPr>
            <p:cNvPr id="35" name="Picture 20">
              <a:extLst>
                <a:ext uri="{FF2B5EF4-FFF2-40B4-BE49-F238E27FC236}">
                  <a16:creationId xmlns:a16="http://schemas.microsoft.com/office/drawing/2014/main" id="{132AE739-FDFA-4838-8D00-5F67D5840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grayscl/>
            </a:blip>
            <a:stretch>
              <a:fillRect/>
            </a:stretch>
          </p:blipFill>
          <p:spPr>
            <a:xfrm>
              <a:off x="4314901" y="2827478"/>
              <a:ext cx="511351" cy="511200"/>
            </a:xfrm>
            <a:prstGeom prst="rect">
              <a:avLst/>
            </a:prstGeom>
          </p:spPr>
        </p:pic>
        <p:pic>
          <p:nvPicPr>
            <p:cNvPr id="36" name="Picture 29">
              <a:extLst>
                <a:ext uri="{FF2B5EF4-FFF2-40B4-BE49-F238E27FC236}">
                  <a16:creationId xmlns:a16="http://schemas.microsoft.com/office/drawing/2014/main" id="{D25B08AF-F9CC-4FDE-92BD-813F2791D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grayscl/>
            </a:blip>
            <a:stretch>
              <a:fillRect/>
            </a:stretch>
          </p:blipFill>
          <p:spPr>
            <a:xfrm>
              <a:off x="1794636" y="2834596"/>
              <a:ext cx="504149" cy="504000"/>
            </a:xfrm>
            <a:prstGeom prst="rect">
              <a:avLst/>
            </a:prstGeom>
          </p:spPr>
        </p:pic>
        <p:pic>
          <p:nvPicPr>
            <p:cNvPr id="37" name="Picture 30">
              <a:extLst>
                <a:ext uri="{FF2B5EF4-FFF2-40B4-BE49-F238E27FC236}">
                  <a16:creationId xmlns:a16="http://schemas.microsoft.com/office/drawing/2014/main" id="{881E5A4E-7A7F-4C5E-B64E-30296BB5F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grayscl/>
            </a:blip>
            <a:stretch>
              <a:fillRect/>
            </a:stretch>
          </p:blipFill>
          <p:spPr>
            <a:xfrm>
              <a:off x="6997370" y="2827478"/>
              <a:ext cx="511351" cy="511200"/>
            </a:xfrm>
            <a:prstGeom prst="rect">
              <a:avLst/>
            </a:prstGeom>
          </p:spPr>
        </p:pic>
        <p:cxnSp>
          <p:nvCxnSpPr>
            <p:cNvPr id="38" name="Straight Arrow Connector 36">
              <a:extLst>
                <a:ext uri="{FF2B5EF4-FFF2-40B4-BE49-F238E27FC236}">
                  <a16:creationId xmlns:a16="http://schemas.microsoft.com/office/drawing/2014/main" id="{143CE32E-52C0-476F-BC20-37CF7BB31FD1}"/>
                </a:ext>
              </a:extLst>
            </p:cNvPr>
            <p:cNvCxnSpPr>
              <a:cxnSpLocks/>
              <a:stCxn id="70" idx="0"/>
              <a:endCxn id="50" idx="2"/>
            </p:cNvCxnSpPr>
            <p:nvPr/>
          </p:nvCxnSpPr>
          <p:spPr>
            <a:xfrm flipV="1">
              <a:off x="4556429" y="3563317"/>
              <a:ext cx="0" cy="278725"/>
            </a:xfrm>
            <a:prstGeom prst="straightConnector1">
              <a:avLst/>
            </a:prstGeom>
            <a:ln w="15875">
              <a:solidFill>
                <a:srgbClr val="00B336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or: Elbow 41">
              <a:extLst>
                <a:ext uri="{FF2B5EF4-FFF2-40B4-BE49-F238E27FC236}">
                  <a16:creationId xmlns:a16="http://schemas.microsoft.com/office/drawing/2014/main" id="{B4257204-5EB0-4504-A2B3-0A523E67A80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050311" y="3615661"/>
              <a:ext cx="2492880" cy="360000"/>
            </a:xfrm>
            <a:prstGeom prst="bentConnector2">
              <a:avLst/>
            </a:prstGeom>
            <a:ln w="15875"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Elbow 43">
              <a:extLst>
                <a:ext uri="{FF2B5EF4-FFF2-40B4-BE49-F238E27FC236}">
                  <a16:creationId xmlns:a16="http://schemas.microsoft.com/office/drawing/2014/main" id="{FC3790DD-861D-4969-A58C-8CF8CC8C565F}"/>
                </a:ext>
              </a:extLst>
            </p:cNvPr>
            <p:cNvCxnSpPr>
              <a:cxnSpLocks/>
              <a:stCxn id="70" idx="3"/>
              <a:endCxn id="37" idx="2"/>
            </p:cNvCxnSpPr>
            <p:nvPr/>
          </p:nvCxnSpPr>
          <p:spPr>
            <a:xfrm flipV="1">
              <a:off x="4821127" y="3338678"/>
              <a:ext cx="2431919" cy="865583"/>
            </a:xfrm>
            <a:prstGeom prst="bentConnector2">
              <a:avLst/>
            </a:prstGeom>
            <a:ln w="15875">
              <a:solidFill>
                <a:srgbClr val="00B336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Arrow: Down 44">
              <a:extLst>
                <a:ext uri="{FF2B5EF4-FFF2-40B4-BE49-F238E27FC236}">
                  <a16:creationId xmlns:a16="http://schemas.microsoft.com/office/drawing/2014/main" id="{7C22D542-C46D-412A-9C5B-A41BCFF742AB}"/>
                </a:ext>
              </a:extLst>
            </p:cNvPr>
            <p:cNvSpPr/>
            <p:nvPr/>
          </p:nvSpPr>
          <p:spPr bwMode="auto">
            <a:xfrm>
              <a:off x="1760316" y="1895461"/>
              <a:ext cx="205767" cy="939135"/>
            </a:xfrm>
            <a:prstGeom prst="downArrow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" name="Arrow: Down 45">
              <a:extLst>
                <a:ext uri="{FF2B5EF4-FFF2-40B4-BE49-F238E27FC236}">
                  <a16:creationId xmlns:a16="http://schemas.microsoft.com/office/drawing/2014/main" id="{98660A07-2A5F-4B0D-B926-26A7AA7D194E}"/>
                </a:ext>
              </a:extLst>
            </p:cNvPr>
            <p:cNvSpPr/>
            <p:nvPr/>
          </p:nvSpPr>
          <p:spPr bwMode="auto">
            <a:xfrm>
              <a:off x="2083866" y="1900150"/>
              <a:ext cx="205767" cy="921738"/>
            </a:xfrm>
            <a:prstGeom prst="down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3" name="Arrow: Down 46">
              <a:extLst>
                <a:ext uri="{FF2B5EF4-FFF2-40B4-BE49-F238E27FC236}">
                  <a16:creationId xmlns:a16="http://schemas.microsoft.com/office/drawing/2014/main" id="{4CACD9B2-62DE-49D7-A27A-7317AFA192F1}"/>
                </a:ext>
              </a:extLst>
            </p:cNvPr>
            <p:cNvSpPr/>
            <p:nvPr/>
          </p:nvSpPr>
          <p:spPr bwMode="auto">
            <a:xfrm rot="16200000">
              <a:off x="2323261" y="2997006"/>
              <a:ext cx="196549" cy="265302"/>
            </a:xfrm>
            <a:prstGeom prst="down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4" name="Arrow: Down 47">
              <a:extLst>
                <a:ext uri="{FF2B5EF4-FFF2-40B4-BE49-F238E27FC236}">
                  <a16:creationId xmlns:a16="http://schemas.microsoft.com/office/drawing/2014/main" id="{4C91F77F-FA1E-4F04-98A7-FEAE36A72F31}"/>
                </a:ext>
              </a:extLst>
            </p:cNvPr>
            <p:cNvSpPr/>
            <p:nvPr/>
          </p:nvSpPr>
          <p:spPr bwMode="auto">
            <a:xfrm rot="5400000">
              <a:off x="1549521" y="2983534"/>
              <a:ext cx="201158" cy="296854"/>
            </a:xfrm>
            <a:prstGeom prst="downArrow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" name="Arrow: Down 48">
              <a:extLst>
                <a:ext uri="{FF2B5EF4-FFF2-40B4-BE49-F238E27FC236}">
                  <a16:creationId xmlns:a16="http://schemas.microsoft.com/office/drawing/2014/main" id="{58686341-3E72-46E6-BCED-42C436CC4B34}"/>
                </a:ext>
              </a:extLst>
            </p:cNvPr>
            <p:cNvSpPr/>
            <p:nvPr/>
          </p:nvSpPr>
          <p:spPr bwMode="auto">
            <a:xfrm>
              <a:off x="4488620" y="1880386"/>
              <a:ext cx="205767" cy="939135"/>
            </a:xfrm>
            <a:prstGeom prst="downArrow">
              <a:avLst/>
            </a:prstGeom>
            <a:solidFill>
              <a:srgbClr val="01E29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6" name="Arrow: Down 49">
              <a:extLst>
                <a:ext uri="{FF2B5EF4-FFF2-40B4-BE49-F238E27FC236}">
                  <a16:creationId xmlns:a16="http://schemas.microsoft.com/office/drawing/2014/main" id="{D7FD4977-3853-48DE-9086-BF7732C47910}"/>
                </a:ext>
              </a:extLst>
            </p:cNvPr>
            <p:cNvSpPr/>
            <p:nvPr/>
          </p:nvSpPr>
          <p:spPr bwMode="auto">
            <a:xfrm>
              <a:off x="7171089" y="1876376"/>
              <a:ext cx="205767" cy="939135"/>
            </a:xfrm>
            <a:prstGeom prst="downArrow">
              <a:avLst/>
            </a:prstGeom>
            <a:solidFill>
              <a:srgbClr val="005F4B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7" name="Arrow: Down 50">
              <a:extLst>
                <a:ext uri="{FF2B5EF4-FFF2-40B4-BE49-F238E27FC236}">
                  <a16:creationId xmlns:a16="http://schemas.microsoft.com/office/drawing/2014/main" id="{CE5494CC-8E6D-42E5-BBDF-454CDEF50AC7}"/>
                </a:ext>
              </a:extLst>
            </p:cNvPr>
            <p:cNvSpPr/>
            <p:nvPr/>
          </p:nvSpPr>
          <p:spPr bwMode="auto">
            <a:xfrm rot="16200000">
              <a:off x="4840773" y="3003422"/>
              <a:ext cx="205767" cy="261686"/>
            </a:xfrm>
            <a:prstGeom prst="downArrow">
              <a:avLst/>
            </a:prstGeom>
            <a:solidFill>
              <a:srgbClr val="01E29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8" name="Arrow: Down 51">
              <a:extLst>
                <a:ext uri="{FF2B5EF4-FFF2-40B4-BE49-F238E27FC236}">
                  <a16:creationId xmlns:a16="http://schemas.microsoft.com/office/drawing/2014/main" id="{03947D70-84B6-492A-9AD5-A64D131CD86F}"/>
                </a:ext>
              </a:extLst>
            </p:cNvPr>
            <p:cNvSpPr/>
            <p:nvPr/>
          </p:nvSpPr>
          <p:spPr bwMode="auto">
            <a:xfrm rot="16200000">
              <a:off x="7540794" y="2991144"/>
              <a:ext cx="201159" cy="281632"/>
            </a:xfrm>
            <a:prstGeom prst="downArrow">
              <a:avLst/>
            </a:prstGeom>
            <a:solidFill>
              <a:srgbClr val="005F4B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9" name="TextBox 14">
              <a:extLst>
                <a:ext uri="{FF2B5EF4-FFF2-40B4-BE49-F238E27FC236}">
                  <a16:creationId xmlns:a16="http://schemas.microsoft.com/office/drawing/2014/main" id="{C14D8418-77B4-490E-A63E-2226FD8C3789}"/>
                </a:ext>
              </a:extLst>
            </p:cNvPr>
            <p:cNvSpPr txBox="1"/>
            <p:nvPr/>
          </p:nvSpPr>
          <p:spPr>
            <a:xfrm>
              <a:off x="1677237" y="3338102"/>
              <a:ext cx="746148" cy="246221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Proxy 1</a:t>
              </a:r>
            </a:p>
          </p:txBody>
        </p:sp>
        <p:sp>
          <p:nvSpPr>
            <p:cNvPr id="50" name="TextBox 14">
              <a:extLst>
                <a:ext uri="{FF2B5EF4-FFF2-40B4-BE49-F238E27FC236}">
                  <a16:creationId xmlns:a16="http://schemas.microsoft.com/office/drawing/2014/main" id="{11AD2C88-61FD-4F6D-A8AC-FA5F61773AC4}"/>
                </a:ext>
              </a:extLst>
            </p:cNvPr>
            <p:cNvSpPr txBox="1"/>
            <p:nvPr/>
          </p:nvSpPr>
          <p:spPr>
            <a:xfrm>
              <a:off x="3775551" y="3317096"/>
              <a:ext cx="1567269" cy="246221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Proxy 2</a:t>
              </a:r>
            </a:p>
          </p:txBody>
        </p:sp>
        <p:sp>
          <p:nvSpPr>
            <p:cNvPr id="51" name="TextBox 14">
              <a:extLst>
                <a:ext uri="{FF2B5EF4-FFF2-40B4-BE49-F238E27FC236}">
                  <a16:creationId xmlns:a16="http://schemas.microsoft.com/office/drawing/2014/main" id="{BBBD32A9-81FD-4EFB-B420-0444E4BA1998}"/>
                </a:ext>
              </a:extLst>
            </p:cNvPr>
            <p:cNvSpPr txBox="1"/>
            <p:nvPr/>
          </p:nvSpPr>
          <p:spPr>
            <a:xfrm>
              <a:off x="5972351" y="3387094"/>
              <a:ext cx="1567269" cy="246221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Proxy 3</a:t>
              </a:r>
            </a:p>
          </p:txBody>
        </p:sp>
        <p:sp>
          <p:nvSpPr>
            <p:cNvPr id="52" name="TextBox 14">
              <a:extLst>
                <a:ext uri="{FF2B5EF4-FFF2-40B4-BE49-F238E27FC236}">
                  <a16:creationId xmlns:a16="http://schemas.microsoft.com/office/drawing/2014/main" id="{CD6159ED-B690-4CB7-8576-02EBDCC7E10A}"/>
                </a:ext>
              </a:extLst>
            </p:cNvPr>
            <p:cNvSpPr txBox="1"/>
            <p:nvPr/>
          </p:nvSpPr>
          <p:spPr>
            <a:xfrm>
              <a:off x="465938" y="2698777"/>
              <a:ext cx="1567269" cy="246221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Repo 1</a:t>
              </a:r>
            </a:p>
          </p:txBody>
        </p:sp>
        <p:sp>
          <p:nvSpPr>
            <p:cNvPr id="53" name="TextBox 14">
              <a:extLst>
                <a:ext uri="{FF2B5EF4-FFF2-40B4-BE49-F238E27FC236}">
                  <a16:creationId xmlns:a16="http://schemas.microsoft.com/office/drawing/2014/main" id="{29770D2E-5C0A-4296-8898-80479EB69891}"/>
                </a:ext>
              </a:extLst>
            </p:cNvPr>
            <p:cNvSpPr txBox="1"/>
            <p:nvPr/>
          </p:nvSpPr>
          <p:spPr>
            <a:xfrm>
              <a:off x="1989312" y="2703466"/>
              <a:ext cx="1567269" cy="246221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Repo 2</a:t>
              </a:r>
            </a:p>
          </p:txBody>
        </p:sp>
        <p:sp>
          <p:nvSpPr>
            <p:cNvPr id="54" name="TextBox 14">
              <a:extLst>
                <a:ext uri="{FF2B5EF4-FFF2-40B4-BE49-F238E27FC236}">
                  <a16:creationId xmlns:a16="http://schemas.microsoft.com/office/drawing/2014/main" id="{60659997-808A-40EA-A0AF-FA93ECAFB3DB}"/>
                </a:ext>
              </a:extLst>
            </p:cNvPr>
            <p:cNvSpPr txBox="1"/>
            <p:nvPr/>
          </p:nvSpPr>
          <p:spPr>
            <a:xfrm>
              <a:off x="4524653" y="2703466"/>
              <a:ext cx="1567269" cy="246221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Repo 3</a:t>
              </a:r>
            </a:p>
          </p:txBody>
        </p:sp>
        <p:sp>
          <p:nvSpPr>
            <p:cNvPr id="55" name="TextBox 14">
              <a:extLst>
                <a:ext uri="{FF2B5EF4-FFF2-40B4-BE49-F238E27FC236}">
                  <a16:creationId xmlns:a16="http://schemas.microsoft.com/office/drawing/2014/main" id="{4DAA9212-9E05-4D06-9DA1-DA55CC71B926}"/>
                </a:ext>
              </a:extLst>
            </p:cNvPr>
            <p:cNvSpPr txBox="1"/>
            <p:nvPr/>
          </p:nvSpPr>
          <p:spPr>
            <a:xfrm>
              <a:off x="7240798" y="2689890"/>
              <a:ext cx="1567269" cy="246221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Repo 4</a:t>
              </a:r>
            </a:p>
          </p:txBody>
        </p:sp>
        <p:sp>
          <p:nvSpPr>
            <p:cNvPr id="56" name="TextBox 14">
              <a:extLst>
                <a:ext uri="{FF2B5EF4-FFF2-40B4-BE49-F238E27FC236}">
                  <a16:creationId xmlns:a16="http://schemas.microsoft.com/office/drawing/2014/main" id="{4AA439BA-3C2B-411A-AA02-71DC71BFDE3A}"/>
                </a:ext>
              </a:extLst>
            </p:cNvPr>
            <p:cNvSpPr txBox="1"/>
            <p:nvPr/>
          </p:nvSpPr>
          <p:spPr>
            <a:xfrm>
              <a:off x="652388" y="2170628"/>
              <a:ext cx="1567269" cy="246221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Job 1</a:t>
              </a:r>
            </a:p>
          </p:txBody>
        </p:sp>
        <p:sp>
          <p:nvSpPr>
            <p:cNvPr id="57" name="TextBox 14">
              <a:extLst>
                <a:ext uri="{FF2B5EF4-FFF2-40B4-BE49-F238E27FC236}">
                  <a16:creationId xmlns:a16="http://schemas.microsoft.com/office/drawing/2014/main" id="{F3D3AB5D-A717-4AC1-9631-C04430465059}"/>
                </a:ext>
              </a:extLst>
            </p:cNvPr>
            <p:cNvSpPr txBox="1"/>
            <p:nvPr/>
          </p:nvSpPr>
          <p:spPr>
            <a:xfrm>
              <a:off x="1683000" y="2170627"/>
              <a:ext cx="1567269" cy="246221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Job 2</a:t>
              </a:r>
            </a:p>
          </p:txBody>
        </p:sp>
        <p:sp>
          <p:nvSpPr>
            <p:cNvPr id="58" name="TextBox 14">
              <a:extLst>
                <a:ext uri="{FF2B5EF4-FFF2-40B4-BE49-F238E27FC236}">
                  <a16:creationId xmlns:a16="http://schemas.microsoft.com/office/drawing/2014/main" id="{EFC1341F-C32E-4EBD-AF0F-B5064D711242}"/>
                </a:ext>
              </a:extLst>
            </p:cNvPr>
            <p:cNvSpPr txBox="1"/>
            <p:nvPr/>
          </p:nvSpPr>
          <p:spPr>
            <a:xfrm>
              <a:off x="4118492" y="2221625"/>
              <a:ext cx="1567269" cy="246221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Job 3</a:t>
              </a:r>
            </a:p>
          </p:txBody>
        </p:sp>
        <p:sp>
          <p:nvSpPr>
            <p:cNvPr id="59" name="TextBox 14">
              <a:extLst>
                <a:ext uri="{FF2B5EF4-FFF2-40B4-BE49-F238E27FC236}">
                  <a16:creationId xmlns:a16="http://schemas.microsoft.com/office/drawing/2014/main" id="{19199DFB-652A-4DB5-ADFD-2F7517B6EA9B}"/>
                </a:ext>
              </a:extLst>
            </p:cNvPr>
            <p:cNvSpPr txBox="1"/>
            <p:nvPr/>
          </p:nvSpPr>
          <p:spPr>
            <a:xfrm>
              <a:off x="6857738" y="2220054"/>
              <a:ext cx="1567269" cy="246221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Job 5</a:t>
              </a:r>
            </a:p>
          </p:txBody>
        </p:sp>
        <p:pic>
          <p:nvPicPr>
            <p:cNvPr id="60" name="Picture 42">
              <a:extLst>
                <a:ext uri="{FF2B5EF4-FFF2-40B4-BE49-F238E27FC236}">
                  <a16:creationId xmlns:a16="http://schemas.microsoft.com/office/drawing/2014/main" id="{E209265B-79FC-44C9-91F5-A1B512368F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auto">
            <a:xfrm>
              <a:off x="5487962" y="1109617"/>
              <a:ext cx="1161434" cy="744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63">
              <a:extLst>
                <a:ext uri="{FF2B5EF4-FFF2-40B4-BE49-F238E27FC236}">
                  <a16:creationId xmlns:a16="http://schemas.microsoft.com/office/drawing/2014/main" id="{684152BE-D390-4582-A516-0880D752E8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 bwMode="auto">
            <a:xfrm>
              <a:off x="5824391" y="1272485"/>
              <a:ext cx="488576" cy="473771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14">
              <a:extLst>
                <a:ext uri="{FF2B5EF4-FFF2-40B4-BE49-F238E27FC236}">
                  <a16:creationId xmlns:a16="http://schemas.microsoft.com/office/drawing/2014/main" id="{7B845D20-581D-4E95-BA09-A77DB2EE49A0}"/>
                </a:ext>
              </a:extLst>
            </p:cNvPr>
            <p:cNvSpPr txBox="1"/>
            <p:nvPr/>
          </p:nvSpPr>
          <p:spPr>
            <a:xfrm>
              <a:off x="5349784" y="814389"/>
              <a:ext cx="1567269" cy="246221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Org 3</a:t>
              </a:r>
            </a:p>
          </p:txBody>
        </p:sp>
        <p:pic>
          <p:nvPicPr>
            <p:cNvPr id="63" name="Picture 65">
              <a:extLst>
                <a:ext uri="{FF2B5EF4-FFF2-40B4-BE49-F238E27FC236}">
                  <a16:creationId xmlns:a16="http://schemas.microsoft.com/office/drawing/2014/main" id="{079D83D0-CBD0-434B-A32A-3EA666BD82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 bwMode="auto">
            <a:xfrm>
              <a:off x="7808565" y="3540694"/>
              <a:ext cx="431736" cy="431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TextBox 14">
              <a:extLst>
                <a:ext uri="{FF2B5EF4-FFF2-40B4-BE49-F238E27FC236}">
                  <a16:creationId xmlns:a16="http://schemas.microsoft.com/office/drawing/2014/main" id="{8A46D283-80FC-4420-ABAB-462D9870E29F}"/>
                </a:ext>
              </a:extLst>
            </p:cNvPr>
            <p:cNvSpPr txBox="1"/>
            <p:nvPr/>
          </p:nvSpPr>
          <p:spPr>
            <a:xfrm>
              <a:off x="7237716" y="3345462"/>
              <a:ext cx="1567269" cy="246221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Repo 5</a:t>
              </a:r>
            </a:p>
          </p:txBody>
        </p:sp>
        <p:sp>
          <p:nvSpPr>
            <p:cNvPr id="65" name="Arrow: Down 67">
              <a:extLst>
                <a:ext uri="{FF2B5EF4-FFF2-40B4-BE49-F238E27FC236}">
                  <a16:creationId xmlns:a16="http://schemas.microsoft.com/office/drawing/2014/main" id="{4B3811D3-EC85-4C23-B781-4EBB2E0DD3D9}"/>
                </a:ext>
              </a:extLst>
            </p:cNvPr>
            <p:cNvSpPr/>
            <p:nvPr/>
          </p:nvSpPr>
          <p:spPr bwMode="auto">
            <a:xfrm rot="19419375">
              <a:off x="6506873" y="1705480"/>
              <a:ext cx="166095" cy="1247440"/>
            </a:xfrm>
            <a:prstGeom prst="downArrow">
              <a:avLst/>
            </a:prstGeom>
            <a:solidFill>
              <a:srgbClr val="BA02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6" name="Arrow: Down 68">
              <a:extLst>
                <a:ext uri="{FF2B5EF4-FFF2-40B4-BE49-F238E27FC236}">
                  <a16:creationId xmlns:a16="http://schemas.microsoft.com/office/drawing/2014/main" id="{DDA187C6-FA44-489B-896E-54C3F40AB908}"/>
                </a:ext>
              </a:extLst>
            </p:cNvPr>
            <p:cNvSpPr/>
            <p:nvPr/>
          </p:nvSpPr>
          <p:spPr bwMode="auto">
            <a:xfrm rot="19419375">
              <a:off x="7549510" y="3294971"/>
              <a:ext cx="137638" cy="375731"/>
            </a:xfrm>
            <a:prstGeom prst="downArrow">
              <a:avLst/>
            </a:prstGeom>
            <a:solidFill>
              <a:srgbClr val="BA02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67" name="Picture 18">
              <a:extLst>
                <a:ext uri="{FF2B5EF4-FFF2-40B4-BE49-F238E27FC236}">
                  <a16:creationId xmlns:a16="http://schemas.microsoft.com/office/drawing/2014/main" id="{1D6C5D83-DC8E-4B7F-A5D6-40F38ADCF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56316" y="3885888"/>
              <a:ext cx="504000" cy="504000"/>
            </a:xfrm>
            <a:prstGeom prst="rect">
              <a:avLst/>
            </a:prstGeom>
          </p:spPr>
        </p:pic>
        <p:sp>
          <p:nvSpPr>
            <p:cNvPr id="68" name="TextBox 14">
              <a:extLst>
                <a:ext uri="{FF2B5EF4-FFF2-40B4-BE49-F238E27FC236}">
                  <a16:creationId xmlns:a16="http://schemas.microsoft.com/office/drawing/2014/main" id="{8212FB70-4B08-4FD7-A071-DD0762A1DF4A}"/>
                </a:ext>
              </a:extLst>
            </p:cNvPr>
            <p:cNvSpPr txBox="1"/>
            <p:nvPr/>
          </p:nvSpPr>
          <p:spPr>
            <a:xfrm>
              <a:off x="724681" y="4382789"/>
              <a:ext cx="1567269" cy="246221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Self-service portal</a:t>
              </a:r>
            </a:p>
          </p:txBody>
        </p:sp>
        <p:cxnSp>
          <p:nvCxnSpPr>
            <p:cNvPr id="69" name="Straight Arrow Connector 27">
              <a:extLst>
                <a:ext uri="{FF2B5EF4-FFF2-40B4-BE49-F238E27FC236}">
                  <a16:creationId xmlns:a16="http://schemas.microsoft.com/office/drawing/2014/main" id="{5B945CDE-09E9-46D8-AED3-B3ED5D2F0B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13767" y="4166161"/>
              <a:ext cx="2520000" cy="0"/>
            </a:xfrm>
            <a:prstGeom prst="straightConnector1">
              <a:avLst/>
            </a:prstGeom>
            <a:ln w="15875">
              <a:solidFill>
                <a:srgbClr val="00B33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0" name="Picture 14">
              <a:extLst>
                <a:ext uri="{FF2B5EF4-FFF2-40B4-BE49-F238E27FC236}">
                  <a16:creationId xmlns:a16="http://schemas.microsoft.com/office/drawing/2014/main" id="{12D53BF9-E92D-4934-87C8-6D88029AC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291731" y="3842042"/>
              <a:ext cx="529396" cy="724437"/>
            </a:xfrm>
            <a:prstGeom prst="rect">
              <a:avLst/>
            </a:prstGeom>
          </p:spPr>
        </p:pic>
      </p:grpSp>
      <p:sp>
        <p:nvSpPr>
          <p:cNvPr id="71" name="Content Placeholder 1">
            <a:extLst>
              <a:ext uri="{FF2B5EF4-FFF2-40B4-BE49-F238E27FC236}">
                <a16:creationId xmlns:a16="http://schemas.microsoft.com/office/drawing/2014/main" id="{0C970345-B8F2-4098-959A-E72A398B738E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단일 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Veeam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 구성 및 다중 프록시 서버를 통한 데이터 저장</a:t>
            </a:r>
          </a:p>
        </p:txBody>
      </p:sp>
    </p:spTree>
    <p:extLst>
      <p:ext uri="{BB962C8B-B14F-4D97-AF65-F5344CB8AC3E}">
        <p14:creationId xmlns:p14="http://schemas.microsoft.com/office/powerpoint/2010/main" val="1856215802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BA412B-8D3C-4709-99CA-446CF25BA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53998"/>
          </a:xfrm>
        </p:spPr>
        <p:txBody>
          <a:bodyPr/>
          <a:lstStyle/>
          <a:p>
            <a:r>
              <a:rPr lang="en-US" altLang="ko-KR" dirty="0"/>
              <a:t>MS 365 </a:t>
            </a:r>
            <a:r>
              <a:rPr lang="ko-KR" altLang="en-US" dirty="0"/>
              <a:t>인스턴스를 위한 서버 분산</a:t>
            </a:r>
            <a:endParaRPr lang="ko-KR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8B3501A-A26E-4FFD-B726-B91AE90E71AC}"/>
              </a:ext>
            </a:extLst>
          </p:cNvPr>
          <p:cNvGrpSpPr/>
          <p:nvPr/>
        </p:nvGrpSpPr>
        <p:grpSpPr>
          <a:xfrm>
            <a:off x="468313" y="1298864"/>
            <a:ext cx="8207375" cy="3325524"/>
            <a:chOff x="208538" y="1149871"/>
            <a:chExt cx="2942785" cy="304955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72DE634-F12E-4C6A-8F42-920F01F14779}"/>
                </a:ext>
              </a:extLst>
            </p:cNvPr>
            <p:cNvSpPr/>
            <p:nvPr/>
          </p:nvSpPr>
          <p:spPr bwMode="auto">
            <a:xfrm>
              <a:off x="208538" y="1429195"/>
              <a:ext cx="2942785" cy="27702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7E3FE5F-7291-43E3-BE5C-906C31C4222D}"/>
                </a:ext>
              </a:extLst>
            </p:cNvPr>
            <p:cNvSpPr/>
            <p:nvPr/>
          </p:nvSpPr>
          <p:spPr bwMode="auto">
            <a:xfrm>
              <a:off x="208538" y="1149871"/>
              <a:ext cx="2942785" cy="2793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5F4B"/>
                  </a:solidFill>
                  <a:effectLst/>
                  <a:uLnTx/>
                  <a:uFillTx/>
                  <a:latin typeface="Tahoma"/>
                </a:rPr>
                <a:t>다중 백업 서버</a:t>
              </a:r>
              <a:endParaRPr kumimoji="0" 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5F4B"/>
                </a:solidFill>
                <a:effectLst/>
                <a:uLnTx/>
                <a:uFillTx/>
                <a:latin typeface="Tahoma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48233F6B-78C2-4885-9AC4-0C00CEDF6C8E}"/>
              </a:ext>
            </a:extLst>
          </p:cNvPr>
          <p:cNvGrpSpPr/>
          <p:nvPr/>
        </p:nvGrpSpPr>
        <p:grpSpPr>
          <a:xfrm>
            <a:off x="1293959" y="1860566"/>
            <a:ext cx="6569719" cy="2450251"/>
            <a:chOff x="359999" y="1354384"/>
            <a:chExt cx="7558701" cy="3498408"/>
          </a:xfrm>
        </p:grpSpPr>
        <p:sp>
          <p:nvSpPr>
            <p:cNvPr id="72" name="Rectangle 15">
              <a:extLst>
                <a:ext uri="{FF2B5EF4-FFF2-40B4-BE49-F238E27FC236}">
                  <a16:creationId xmlns:a16="http://schemas.microsoft.com/office/drawing/2014/main" id="{6649E925-2341-4C28-A9E9-E639E9AECA3D}"/>
                </a:ext>
              </a:extLst>
            </p:cNvPr>
            <p:cNvSpPr/>
            <p:nvPr/>
          </p:nvSpPr>
          <p:spPr bwMode="auto">
            <a:xfrm>
              <a:off x="5834071" y="1354384"/>
              <a:ext cx="2084629" cy="349821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34290" bIns="685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57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13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Rectangle 15">
              <a:extLst>
                <a:ext uri="{FF2B5EF4-FFF2-40B4-BE49-F238E27FC236}">
                  <a16:creationId xmlns:a16="http://schemas.microsoft.com/office/drawing/2014/main" id="{509D42C0-85E4-4CCB-927F-C6AE4674A692}"/>
                </a:ext>
              </a:extLst>
            </p:cNvPr>
            <p:cNvSpPr/>
            <p:nvPr/>
          </p:nvSpPr>
          <p:spPr bwMode="auto">
            <a:xfrm>
              <a:off x="359999" y="1354384"/>
              <a:ext cx="2084629" cy="349820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34290" bIns="685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57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13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4" name="Picture 249">
              <a:extLst>
                <a:ext uri="{FF2B5EF4-FFF2-40B4-BE49-F238E27FC236}">
                  <a16:creationId xmlns:a16="http://schemas.microsoft.com/office/drawing/2014/main" id="{6BBD027A-98FC-4E1D-989E-E36B3AC357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auto">
            <a:xfrm>
              <a:off x="747969" y="2707237"/>
              <a:ext cx="364500" cy="3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5" name="Group 27">
              <a:extLst>
                <a:ext uri="{FF2B5EF4-FFF2-40B4-BE49-F238E27FC236}">
                  <a16:creationId xmlns:a16="http://schemas.microsoft.com/office/drawing/2014/main" id="{1A79EC31-B4A1-4FBC-8BE7-10B25CAE7DB0}"/>
                </a:ext>
              </a:extLst>
            </p:cNvPr>
            <p:cNvGrpSpPr/>
            <p:nvPr/>
          </p:nvGrpSpPr>
          <p:grpSpPr>
            <a:xfrm>
              <a:off x="1719361" y="2707822"/>
              <a:ext cx="379606" cy="408006"/>
              <a:chOff x="8230824" y="2926869"/>
              <a:chExt cx="506140" cy="544008"/>
            </a:xfrm>
          </p:grpSpPr>
          <p:pic>
            <p:nvPicPr>
              <p:cNvPr id="132" name="Picture 278">
                <a:extLst>
                  <a:ext uri="{FF2B5EF4-FFF2-40B4-BE49-F238E27FC236}">
                    <a16:creationId xmlns:a16="http://schemas.microsoft.com/office/drawing/2014/main" id="{BFF352F5-FE10-46DF-8DA6-9424961C15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 bwMode="auto">
              <a:xfrm>
                <a:off x="8230824" y="2926869"/>
                <a:ext cx="391683" cy="4849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3" name="Picture 26">
                <a:extLst>
                  <a:ext uri="{FF2B5EF4-FFF2-40B4-BE49-F238E27FC236}">
                    <a16:creationId xmlns:a16="http://schemas.microsoft.com/office/drawing/2014/main" id="{F626319C-19D7-4D9C-A586-C2E6D199A9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417084" y="3150996"/>
                <a:ext cx="319880" cy="319881"/>
              </a:xfrm>
              <a:prstGeom prst="rect">
                <a:avLst/>
              </a:prstGeom>
            </p:spPr>
          </p:pic>
        </p:grpSp>
        <p:sp>
          <p:nvSpPr>
            <p:cNvPr id="76" name="TextBox 31">
              <a:extLst>
                <a:ext uri="{FF2B5EF4-FFF2-40B4-BE49-F238E27FC236}">
                  <a16:creationId xmlns:a16="http://schemas.microsoft.com/office/drawing/2014/main" id="{A72119D8-0109-4C6E-8CF3-AAA3D7C1280B}"/>
                </a:ext>
              </a:extLst>
            </p:cNvPr>
            <p:cNvSpPr txBox="1"/>
            <p:nvPr/>
          </p:nvSpPr>
          <p:spPr>
            <a:xfrm>
              <a:off x="708043" y="3131455"/>
              <a:ext cx="444352" cy="219291"/>
            </a:xfrm>
            <a:prstGeom prst="rect">
              <a:avLst/>
            </a:prstGeom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Proxy</a:t>
              </a:r>
              <a:endParaRPr kumimoji="0" lang="ru-RU" sz="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7" name="TextBox 33">
              <a:extLst>
                <a:ext uri="{FF2B5EF4-FFF2-40B4-BE49-F238E27FC236}">
                  <a16:creationId xmlns:a16="http://schemas.microsoft.com/office/drawing/2014/main" id="{EAD8FA22-467B-4279-8D6A-78F5B2AFE3B2}"/>
                </a:ext>
              </a:extLst>
            </p:cNvPr>
            <p:cNvSpPr txBox="1"/>
            <p:nvPr/>
          </p:nvSpPr>
          <p:spPr>
            <a:xfrm>
              <a:off x="1517107" y="3131455"/>
              <a:ext cx="784114" cy="219291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Backups</a:t>
              </a:r>
              <a:endParaRPr kumimoji="0" lang="ru-RU" sz="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78" name="Connector: Elbow 48">
              <a:extLst>
                <a:ext uri="{FF2B5EF4-FFF2-40B4-BE49-F238E27FC236}">
                  <a16:creationId xmlns:a16="http://schemas.microsoft.com/office/drawing/2014/main" id="{60E61A82-FFCC-47CF-9DDF-07A46DB070A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90458" y="2135330"/>
              <a:ext cx="518032" cy="643508"/>
            </a:xfrm>
            <a:prstGeom prst="bentConnector2">
              <a:avLst/>
            </a:prstGeom>
            <a:ln w="15875">
              <a:solidFill>
                <a:srgbClr val="005F4B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2">
              <a:extLst>
                <a:ext uri="{FF2B5EF4-FFF2-40B4-BE49-F238E27FC236}">
                  <a16:creationId xmlns:a16="http://schemas.microsoft.com/office/drawing/2014/main" id="{09208D1F-CD20-423E-A6FB-2727D51EF5F0}"/>
                </a:ext>
              </a:extLst>
            </p:cNvPr>
            <p:cNvCxnSpPr>
              <a:cxnSpLocks/>
            </p:cNvCxnSpPr>
            <p:nvPr/>
          </p:nvCxnSpPr>
          <p:spPr>
            <a:xfrm>
              <a:off x="590659" y="2770874"/>
              <a:ext cx="157745" cy="0"/>
            </a:xfrm>
            <a:prstGeom prst="line">
              <a:avLst/>
            </a:prstGeom>
            <a:ln w="15875">
              <a:solidFill>
                <a:srgbClr val="005F4B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86">
              <a:extLst>
                <a:ext uri="{FF2B5EF4-FFF2-40B4-BE49-F238E27FC236}">
                  <a16:creationId xmlns:a16="http://schemas.microsoft.com/office/drawing/2014/main" id="{D5F52510-5C6D-448D-95D0-52869E5AC4F9}"/>
                </a:ext>
              </a:extLst>
            </p:cNvPr>
            <p:cNvCxnSpPr>
              <a:stCxn id="74" idx="3"/>
              <a:endCxn id="132" idx="1"/>
            </p:cNvCxnSpPr>
            <p:nvPr/>
          </p:nvCxnSpPr>
          <p:spPr>
            <a:xfrm>
              <a:off x="1112469" y="2889487"/>
              <a:ext cx="606892" cy="189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15">
              <a:extLst>
                <a:ext uri="{FF2B5EF4-FFF2-40B4-BE49-F238E27FC236}">
                  <a16:creationId xmlns:a16="http://schemas.microsoft.com/office/drawing/2014/main" id="{BE66D133-34DC-4BC8-8290-2E0530B3C253}"/>
                </a:ext>
              </a:extLst>
            </p:cNvPr>
            <p:cNvSpPr/>
            <p:nvPr/>
          </p:nvSpPr>
          <p:spPr bwMode="auto">
            <a:xfrm>
              <a:off x="3109954" y="1354386"/>
              <a:ext cx="2084629" cy="34984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34290" bIns="685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57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13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TextBox 14">
              <a:extLst>
                <a:ext uri="{FF2B5EF4-FFF2-40B4-BE49-F238E27FC236}">
                  <a16:creationId xmlns:a16="http://schemas.microsoft.com/office/drawing/2014/main" id="{161754DF-26E5-4B70-9771-B10A80B7C811}"/>
                </a:ext>
              </a:extLst>
            </p:cNvPr>
            <p:cNvSpPr txBox="1"/>
            <p:nvPr/>
          </p:nvSpPr>
          <p:spPr>
            <a:xfrm>
              <a:off x="590458" y="2261087"/>
              <a:ext cx="1567269" cy="246221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VBO server</a:t>
              </a:r>
              <a:endPara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83" name="Picture 14">
              <a:extLst>
                <a:ext uri="{FF2B5EF4-FFF2-40B4-BE49-F238E27FC236}">
                  <a16:creationId xmlns:a16="http://schemas.microsoft.com/office/drawing/2014/main" id="{280CEAD7-7A8A-4A26-8B53-D8DB063B2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1032" y="1489135"/>
              <a:ext cx="529396" cy="724437"/>
            </a:xfrm>
            <a:prstGeom prst="rect">
              <a:avLst/>
            </a:prstGeom>
          </p:spPr>
        </p:pic>
        <p:pic>
          <p:nvPicPr>
            <p:cNvPr id="84" name="Picture 249">
              <a:extLst>
                <a:ext uri="{FF2B5EF4-FFF2-40B4-BE49-F238E27FC236}">
                  <a16:creationId xmlns:a16="http://schemas.microsoft.com/office/drawing/2014/main" id="{69DD31F2-8326-4BEE-BD81-13E0C7D9BB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auto">
            <a:xfrm>
              <a:off x="3517579" y="2707237"/>
              <a:ext cx="364500" cy="3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5" name="Group 27">
              <a:extLst>
                <a:ext uri="{FF2B5EF4-FFF2-40B4-BE49-F238E27FC236}">
                  <a16:creationId xmlns:a16="http://schemas.microsoft.com/office/drawing/2014/main" id="{967E5A59-27D0-48D9-8FFE-C397A2C0CA66}"/>
                </a:ext>
              </a:extLst>
            </p:cNvPr>
            <p:cNvGrpSpPr/>
            <p:nvPr/>
          </p:nvGrpSpPr>
          <p:grpSpPr>
            <a:xfrm>
              <a:off x="4488971" y="2707822"/>
              <a:ext cx="379606" cy="408006"/>
              <a:chOff x="8230824" y="2926869"/>
              <a:chExt cx="506140" cy="544008"/>
            </a:xfrm>
          </p:grpSpPr>
          <p:pic>
            <p:nvPicPr>
              <p:cNvPr id="130" name="Picture 278">
                <a:extLst>
                  <a:ext uri="{FF2B5EF4-FFF2-40B4-BE49-F238E27FC236}">
                    <a16:creationId xmlns:a16="http://schemas.microsoft.com/office/drawing/2014/main" id="{ED67EB01-67C7-48E4-8D9A-C6A9008540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 bwMode="auto">
              <a:xfrm>
                <a:off x="8230824" y="2926869"/>
                <a:ext cx="391683" cy="4849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1" name="Picture 26">
                <a:extLst>
                  <a:ext uri="{FF2B5EF4-FFF2-40B4-BE49-F238E27FC236}">
                    <a16:creationId xmlns:a16="http://schemas.microsoft.com/office/drawing/2014/main" id="{E49DE7B5-88FD-4194-9416-4CD33BFFBC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417084" y="3150996"/>
                <a:ext cx="319880" cy="319881"/>
              </a:xfrm>
              <a:prstGeom prst="rect">
                <a:avLst/>
              </a:prstGeom>
            </p:spPr>
          </p:pic>
        </p:grpSp>
        <p:sp>
          <p:nvSpPr>
            <p:cNvPr id="86" name="TextBox 31">
              <a:extLst>
                <a:ext uri="{FF2B5EF4-FFF2-40B4-BE49-F238E27FC236}">
                  <a16:creationId xmlns:a16="http://schemas.microsoft.com/office/drawing/2014/main" id="{8A642266-78E1-4DFF-AF74-E9CC4F3259F1}"/>
                </a:ext>
              </a:extLst>
            </p:cNvPr>
            <p:cNvSpPr txBox="1"/>
            <p:nvPr/>
          </p:nvSpPr>
          <p:spPr>
            <a:xfrm>
              <a:off x="3477653" y="3131455"/>
              <a:ext cx="444352" cy="219291"/>
            </a:xfrm>
            <a:prstGeom prst="rect">
              <a:avLst/>
            </a:prstGeom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Proxy</a:t>
              </a:r>
              <a:endParaRPr kumimoji="0" lang="ru-RU" sz="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7" name="TextBox 33">
              <a:extLst>
                <a:ext uri="{FF2B5EF4-FFF2-40B4-BE49-F238E27FC236}">
                  <a16:creationId xmlns:a16="http://schemas.microsoft.com/office/drawing/2014/main" id="{549180A9-4670-4E2D-BDBF-231716BFB7FB}"/>
                </a:ext>
              </a:extLst>
            </p:cNvPr>
            <p:cNvSpPr txBox="1"/>
            <p:nvPr/>
          </p:nvSpPr>
          <p:spPr>
            <a:xfrm>
              <a:off x="4286717" y="3131455"/>
              <a:ext cx="784114" cy="219291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Backups</a:t>
              </a:r>
              <a:endParaRPr kumimoji="0" lang="ru-RU" sz="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88" name="Connector: Elbow 48">
              <a:extLst>
                <a:ext uri="{FF2B5EF4-FFF2-40B4-BE49-F238E27FC236}">
                  <a16:creationId xmlns:a16="http://schemas.microsoft.com/office/drawing/2014/main" id="{65593627-A90C-4705-B0E2-A846A4A8ABE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360068" y="2135330"/>
              <a:ext cx="518032" cy="643508"/>
            </a:xfrm>
            <a:prstGeom prst="bentConnector2">
              <a:avLst/>
            </a:prstGeom>
            <a:ln w="15875">
              <a:solidFill>
                <a:srgbClr val="005F4B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72">
              <a:extLst>
                <a:ext uri="{FF2B5EF4-FFF2-40B4-BE49-F238E27FC236}">
                  <a16:creationId xmlns:a16="http://schemas.microsoft.com/office/drawing/2014/main" id="{6B571DDC-C6D7-49F1-A29A-A79DFB836EC8}"/>
                </a:ext>
              </a:extLst>
            </p:cNvPr>
            <p:cNvCxnSpPr>
              <a:cxnSpLocks/>
            </p:cNvCxnSpPr>
            <p:nvPr/>
          </p:nvCxnSpPr>
          <p:spPr>
            <a:xfrm>
              <a:off x="3360269" y="2770874"/>
              <a:ext cx="157745" cy="0"/>
            </a:xfrm>
            <a:prstGeom prst="line">
              <a:avLst/>
            </a:prstGeom>
            <a:ln w="15875">
              <a:solidFill>
                <a:srgbClr val="005F4B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6">
              <a:extLst>
                <a:ext uri="{FF2B5EF4-FFF2-40B4-BE49-F238E27FC236}">
                  <a16:creationId xmlns:a16="http://schemas.microsoft.com/office/drawing/2014/main" id="{0AE8DF0B-C3A9-4B48-AF69-1647F4EB6AA8}"/>
                </a:ext>
              </a:extLst>
            </p:cNvPr>
            <p:cNvCxnSpPr>
              <a:stCxn id="84" idx="3"/>
              <a:endCxn id="130" idx="1"/>
            </p:cNvCxnSpPr>
            <p:nvPr/>
          </p:nvCxnSpPr>
          <p:spPr>
            <a:xfrm>
              <a:off x="3882079" y="2889487"/>
              <a:ext cx="606892" cy="189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14">
              <a:extLst>
                <a:ext uri="{FF2B5EF4-FFF2-40B4-BE49-F238E27FC236}">
                  <a16:creationId xmlns:a16="http://schemas.microsoft.com/office/drawing/2014/main" id="{DBE3FDCC-C949-4555-8A80-2B8DF9CE54EB}"/>
                </a:ext>
              </a:extLst>
            </p:cNvPr>
            <p:cNvSpPr txBox="1"/>
            <p:nvPr/>
          </p:nvSpPr>
          <p:spPr>
            <a:xfrm>
              <a:off x="3360068" y="2261087"/>
              <a:ext cx="1567269" cy="246221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VBO server</a:t>
              </a:r>
              <a:endPara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92" name="Picture 14">
              <a:extLst>
                <a:ext uri="{FF2B5EF4-FFF2-40B4-BE49-F238E27FC236}">
                  <a16:creationId xmlns:a16="http://schemas.microsoft.com/office/drawing/2014/main" id="{DD2F5A2C-6059-4C96-84C2-A48D4D69A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860642" y="1489135"/>
              <a:ext cx="529396" cy="724437"/>
            </a:xfrm>
            <a:prstGeom prst="rect">
              <a:avLst/>
            </a:prstGeom>
          </p:spPr>
        </p:pic>
        <p:pic>
          <p:nvPicPr>
            <p:cNvPr id="93" name="Picture 249">
              <a:extLst>
                <a:ext uri="{FF2B5EF4-FFF2-40B4-BE49-F238E27FC236}">
                  <a16:creationId xmlns:a16="http://schemas.microsoft.com/office/drawing/2014/main" id="{388A2B12-7B1B-47E1-B98C-373E4EE984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auto">
            <a:xfrm>
              <a:off x="3517579" y="3421444"/>
              <a:ext cx="364500" cy="3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4" name="Group 27">
              <a:extLst>
                <a:ext uri="{FF2B5EF4-FFF2-40B4-BE49-F238E27FC236}">
                  <a16:creationId xmlns:a16="http://schemas.microsoft.com/office/drawing/2014/main" id="{18C8B87A-9C3A-44E6-BEB2-4CD3A5DCFA2B}"/>
                </a:ext>
              </a:extLst>
            </p:cNvPr>
            <p:cNvGrpSpPr/>
            <p:nvPr/>
          </p:nvGrpSpPr>
          <p:grpSpPr>
            <a:xfrm>
              <a:off x="4488971" y="3422029"/>
              <a:ext cx="379606" cy="408006"/>
              <a:chOff x="8230824" y="2926869"/>
              <a:chExt cx="506140" cy="544008"/>
            </a:xfrm>
          </p:grpSpPr>
          <p:pic>
            <p:nvPicPr>
              <p:cNvPr id="128" name="Picture 278">
                <a:extLst>
                  <a:ext uri="{FF2B5EF4-FFF2-40B4-BE49-F238E27FC236}">
                    <a16:creationId xmlns:a16="http://schemas.microsoft.com/office/drawing/2014/main" id="{B4AE35F3-2D75-4475-B0E8-C6DA9EAF5F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 bwMode="auto">
              <a:xfrm>
                <a:off x="8230824" y="2926869"/>
                <a:ext cx="391683" cy="4849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9" name="Picture 26">
                <a:extLst>
                  <a:ext uri="{FF2B5EF4-FFF2-40B4-BE49-F238E27FC236}">
                    <a16:creationId xmlns:a16="http://schemas.microsoft.com/office/drawing/2014/main" id="{F68AB67D-EAAF-4DCD-AB5A-362026C59E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417084" y="3150996"/>
                <a:ext cx="319880" cy="319881"/>
              </a:xfrm>
              <a:prstGeom prst="rect">
                <a:avLst/>
              </a:prstGeom>
            </p:spPr>
          </p:pic>
        </p:grpSp>
        <p:sp>
          <p:nvSpPr>
            <p:cNvPr id="95" name="TextBox 31">
              <a:extLst>
                <a:ext uri="{FF2B5EF4-FFF2-40B4-BE49-F238E27FC236}">
                  <a16:creationId xmlns:a16="http://schemas.microsoft.com/office/drawing/2014/main" id="{DCE3FD7C-25C4-419C-AC15-71148BCB47DE}"/>
                </a:ext>
              </a:extLst>
            </p:cNvPr>
            <p:cNvSpPr txBox="1"/>
            <p:nvPr/>
          </p:nvSpPr>
          <p:spPr>
            <a:xfrm>
              <a:off x="3477653" y="3845662"/>
              <a:ext cx="444352" cy="219291"/>
            </a:xfrm>
            <a:prstGeom prst="rect">
              <a:avLst/>
            </a:prstGeom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Proxy</a:t>
              </a:r>
              <a:endParaRPr kumimoji="0" lang="ru-RU" sz="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6" name="TextBox 33">
              <a:extLst>
                <a:ext uri="{FF2B5EF4-FFF2-40B4-BE49-F238E27FC236}">
                  <a16:creationId xmlns:a16="http://schemas.microsoft.com/office/drawing/2014/main" id="{BEE21533-10E0-4F58-B166-6789EAEC0157}"/>
                </a:ext>
              </a:extLst>
            </p:cNvPr>
            <p:cNvSpPr txBox="1"/>
            <p:nvPr/>
          </p:nvSpPr>
          <p:spPr>
            <a:xfrm>
              <a:off x="4286717" y="3845662"/>
              <a:ext cx="784114" cy="219291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Backups</a:t>
              </a:r>
              <a:endParaRPr kumimoji="0" lang="ru-RU" sz="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97" name="Straight Connector 72">
              <a:extLst>
                <a:ext uri="{FF2B5EF4-FFF2-40B4-BE49-F238E27FC236}">
                  <a16:creationId xmlns:a16="http://schemas.microsoft.com/office/drawing/2014/main" id="{5D42D6D2-0500-4BDE-B64E-6F953D7B551A}"/>
                </a:ext>
              </a:extLst>
            </p:cNvPr>
            <p:cNvCxnSpPr>
              <a:cxnSpLocks/>
            </p:cNvCxnSpPr>
            <p:nvPr/>
          </p:nvCxnSpPr>
          <p:spPr>
            <a:xfrm>
              <a:off x="3360269" y="3485081"/>
              <a:ext cx="157745" cy="0"/>
            </a:xfrm>
            <a:prstGeom prst="line">
              <a:avLst/>
            </a:prstGeom>
            <a:ln w="15875">
              <a:solidFill>
                <a:srgbClr val="005F4B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86">
              <a:extLst>
                <a:ext uri="{FF2B5EF4-FFF2-40B4-BE49-F238E27FC236}">
                  <a16:creationId xmlns:a16="http://schemas.microsoft.com/office/drawing/2014/main" id="{92023E62-0E34-4843-BF00-A8455E8A96B0}"/>
                </a:ext>
              </a:extLst>
            </p:cNvPr>
            <p:cNvCxnSpPr>
              <a:stCxn id="93" idx="3"/>
              <a:endCxn id="128" idx="1"/>
            </p:cNvCxnSpPr>
            <p:nvPr/>
          </p:nvCxnSpPr>
          <p:spPr>
            <a:xfrm>
              <a:off x="3882079" y="3603694"/>
              <a:ext cx="606892" cy="189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9" name="Picture 249">
              <a:extLst>
                <a:ext uri="{FF2B5EF4-FFF2-40B4-BE49-F238E27FC236}">
                  <a16:creationId xmlns:a16="http://schemas.microsoft.com/office/drawing/2014/main" id="{A3AC8AA4-9932-490A-9F49-CAFE1EEC7D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auto">
            <a:xfrm>
              <a:off x="3517579" y="4124888"/>
              <a:ext cx="364500" cy="3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0" name="Group 27">
              <a:extLst>
                <a:ext uri="{FF2B5EF4-FFF2-40B4-BE49-F238E27FC236}">
                  <a16:creationId xmlns:a16="http://schemas.microsoft.com/office/drawing/2014/main" id="{5B071343-7B6D-4DF9-9CC0-28F954674A6D}"/>
                </a:ext>
              </a:extLst>
            </p:cNvPr>
            <p:cNvGrpSpPr/>
            <p:nvPr/>
          </p:nvGrpSpPr>
          <p:grpSpPr>
            <a:xfrm>
              <a:off x="4488971" y="4125473"/>
              <a:ext cx="379606" cy="408006"/>
              <a:chOff x="8230824" y="2926869"/>
              <a:chExt cx="506140" cy="544008"/>
            </a:xfrm>
          </p:grpSpPr>
          <p:pic>
            <p:nvPicPr>
              <p:cNvPr id="126" name="Picture 278">
                <a:extLst>
                  <a:ext uri="{FF2B5EF4-FFF2-40B4-BE49-F238E27FC236}">
                    <a16:creationId xmlns:a16="http://schemas.microsoft.com/office/drawing/2014/main" id="{318CEC86-F186-4216-B3A5-C8DB216BFE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 bwMode="auto">
              <a:xfrm>
                <a:off x="8230824" y="2926869"/>
                <a:ext cx="391683" cy="4849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7" name="Picture 26">
                <a:extLst>
                  <a:ext uri="{FF2B5EF4-FFF2-40B4-BE49-F238E27FC236}">
                    <a16:creationId xmlns:a16="http://schemas.microsoft.com/office/drawing/2014/main" id="{63E5DC56-A9A7-452D-80E5-56F294C6A4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417084" y="3150996"/>
                <a:ext cx="319880" cy="319881"/>
              </a:xfrm>
              <a:prstGeom prst="rect">
                <a:avLst/>
              </a:prstGeom>
            </p:spPr>
          </p:pic>
        </p:grpSp>
        <p:sp>
          <p:nvSpPr>
            <p:cNvPr id="101" name="TextBox 31">
              <a:extLst>
                <a:ext uri="{FF2B5EF4-FFF2-40B4-BE49-F238E27FC236}">
                  <a16:creationId xmlns:a16="http://schemas.microsoft.com/office/drawing/2014/main" id="{DBAAA381-DD49-4CA5-8433-822590AED6A2}"/>
                </a:ext>
              </a:extLst>
            </p:cNvPr>
            <p:cNvSpPr txBox="1"/>
            <p:nvPr/>
          </p:nvSpPr>
          <p:spPr>
            <a:xfrm>
              <a:off x="3477653" y="4549106"/>
              <a:ext cx="444352" cy="219291"/>
            </a:xfrm>
            <a:prstGeom prst="rect">
              <a:avLst/>
            </a:prstGeom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Proxy</a:t>
              </a:r>
              <a:endParaRPr kumimoji="0" lang="ru-RU" sz="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2" name="TextBox 33">
              <a:extLst>
                <a:ext uri="{FF2B5EF4-FFF2-40B4-BE49-F238E27FC236}">
                  <a16:creationId xmlns:a16="http://schemas.microsoft.com/office/drawing/2014/main" id="{65BBB282-B834-4539-9E7F-A3F687069459}"/>
                </a:ext>
              </a:extLst>
            </p:cNvPr>
            <p:cNvSpPr txBox="1"/>
            <p:nvPr/>
          </p:nvSpPr>
          <p:spPr>
            <a:xfrm>
              <a:off x="4286717" y="4549106"/>
              <a:ext cx="784114" cy="219291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Backups</a:t>
              </a:r>
              <a:endParaRPr kumimoji="0" lang="ru-RU" sz="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103" name="Straight Connector 72">
              <a:extLst>
                <a:ext uri="{FF2B5EF4-FFF2-40B4-BE49-F238E27FC236}">
                  <a16:creationId xmlns:a16="http://schemas.microsoft.com/office/drawing/2014/main" id="{2CDABA12-69F8-4708-B384-111E0EB4ECE8}"/>
                </a:ext>
              </a:extLst>
            </p:cNvPr>
            <p:cNvCxnSpPr>
              <a:cxnSpLocks/>
            </p:cNvCxnSpPr>
            <p:nvPr/>
          </p:nvCxnSpPr>
          <p:spPr>
            <a:xfrm>
              <a:off x="3360269" y="4188525"/>
              <a:ext cx="157745" cy="0"/>
            </a:xfrm>
            <a:prstGeom prst="line">
              <a:avLst/>
            </a:prstGeom>
            <a:ln w="15875">
              <a:solidFill>
                <a:srgbClr val="005F4B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86">
              <a:extLst>
                <a:ext uri="{FF2B5EF4-FFF2-40B4-BE49-F238E27FC236}">
                  <a16:creationId xmlns:a16="http://schemas.microsoft.com/office/drawing/2014/main" id="{65A13789-2119-4BAD-880C-469D5CC36160}"/>
                </a:ext>
              </a:extLst>
            </p:cNvPr>
            <p:cNvCxnSpPr>
              <a:stCxn id="99" idx="3"/>
              <a:endCxn id="126" idx="1"/>
            </p:cNvCxnSpPr>
            <p:nvPr/>
          </p:nvCxnSpPr>
          <p:spPr>
            <a:xfrm>
              <a:off x="3882079" y="4307138"/>
              <a:ext cx="606892" cy="189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4">
              <a:extLst>
                <a:ext uri="{FF2B5EF4-FFF2-40B4-BE49-F238E27FC236}">
                  <a16:creationId xmlns:a16="http://schemas.microsoft.com/office/drawing/2014/main" id="{FFADC87B-7486-473E-977C-EA46277F7FA4}"/>
                </a:ext>
              </a:extLst>
            </p:cNvPr>
            <p:cNvCxnSpPr/>
            <p:nvPr/>
          </p:nvCxnSpPr>
          <p:spPr>
            <a:xfrm flipV="1">
              <a:off x="3360066" y="2774352"/>
              <a:ext cx="0" cy="1413985"/>
            </a:xfrm>
            <a:prstGeom prst="line">
              <a:avLst/>
            </a:prstGeom>
            <a:ln w="15875">
              <a:solidFill>
                <a:srgbClr val="005F4B"/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6" name="Picture 249">
              <a:extLst>
                <a:ext uri="{FF2B5EF4-FFF2-40B4-BE49-F238E27FC236}">
                  <a16:creationId xmlns:a16="http://schemas.microsoft.com/office/drawing/2014/main" id="{BE9E2B37-6DDB-4473-AC26-9CA8BC6456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auto">
            <a:xfrm>
              <a:off x="6249402" y="2675593"/>
              <a:ext cx="364500" cy="3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7" name="Group 27">
              <a:extLst>
                <a:ext uri="{FF2B5EF4-FFF2-40B4-BE49-F238E27FC236}">
                  <a16:creationId xmlns:a16="http://schemas.microsoft.com/office/drawing/2014/main" id="{09089B7D-CE6F-4D41-8C60-4E5887C8949B}"/>
                </a:ext>
              </a:extLst>
            </p:cNvPr>
            <p:cNvGrpSpPr/>
            <p:nvPr/>
          </p:nvGrpSpPr>
          <p:grpSpPr>
            <a:xfrm>
              <a:off x="7220794" y="2676178"/>
              <a:ext cx="379606" cy="408006"/>
              <a:chOff x="8230824" y="2926869"/>
              <a:chExt cx="506140" cy="544008"/>
            </a:xfrm>
          </p:grpSpPr>
          <p:pic>
            <p:nvPicPr>
              <p:cNvPr id="124" name="Picture 278">
                <a:extLst>
                  <a:ext uri="{FF2B5EF4-FFF2-40B4-BE49-F238E27FC236}">
                    <a16:creationId xmlns:a16="http://schemas.microsoft.com/office/drawing/2014/main" id="{E92DC381-4AB1-47E1-A76D-EB45A0FC4E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 bwMode="auto">
              <a:xfrm>
                <a:off x="8230824" y="2926869"/>
                <a:ext cx="391683" cy="4849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5" name="Picture 26">
                <a:extLst>
                  <a:ext uri="{FF2B5EF4-FFF2-40B4-BE49-F238E27FC236}">
                    <a16:creationId xmlns:a16="http://schemas.microsoft.com/office/drawing/2014/main" id="{5DE7D698-30EE-47B4-8E48-36B26C9A1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417084" y="3150996"/>
                <a:ext cx="319880" cy="319881"/>
              </a:xfrm>
              <a:prstGeom prst="rect">
                <a:avLst/>
              </a:prstGeom>
            </p:spPr>
          </p:pic>
        </p:grpSp>
        <p:sp>
          <p:nvSpPr>
            <p:cNvPr id="108" name="TextBox 31">
              <a:extLst>
                <a:ext uri="{FF2B5EF4-FFF2-40B4-BE49-F238E27FC236}">
                  <a16:creationId xmlns:a16="http://schemas.microsoft.com/office/drawing/2014/main" id="{1F5B8F55-40C2-4184-B77A-C49C19F91AFB}"/>
                </a:ext>
              </a:extLst>
            </p:cNvPr>
            <p:cNvSpPr txBox="1"/>
            <p:nvPr/>
          </p:nvSpPr>
          <p:spPr>
            <a:xfrm>
              <a:off x="6209476" y="3099811"/>
              <a:ext cx="444352" cy="219291"/>
            </a:xfrm>
            <a:prstGeom prst="rect">
              <a:avLst/>
            </a:prstGeom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Proxy</a:t>
              </a:r>
              <a:endParaRPr kumimoji="0" lang="ru-RU" sz="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9" name="TextBox 33">
              <a:extLst>
                <a:ext uri="{FF2B5EF4-FFF2-40B4-BE49-F238E27FC236}">
                  <a16:creationId xmlns:a16="http://schemas.microsoft.com/office/drawing/2014/main" id="{CCBD74E3-9494-49D6-A714-CBE36BEE840C}"/>
                </a:ext>
              </a:extLst>
            </p:cNvPr>
            <p:cNvSpPr txBox="1"/>
            <p:nvPr/>
          </p:nvSpPr>
          <p:spPr>
            <a:xfrm>
              <a:off x="7018540" y="3099811"/>
              <a:ext cx="784114" cy="219291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Backups</a:t>
              </a:r>
              <a:endParaRPr kumimoji="0" lang="ru-RU" sz="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110" name="Connector: Elbow 48">
              <a:extLst>
                <a:ext uri="{FF2B5EF4-FFF2-40B4-BE49-F238E27FC236}">
                  <a16:creationId xmlns:a16="http://schemas.microsoft.com/office/drawing/2014/main" id="{1C61E7C7-D4F2-4DD2-BC02-7211B23756A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091891" y="2103686"/>
              <a:ext cx="518032" cy="643508"/>
            </a:xfrm>
            <a:prstGeom prst="bentConnector2">
              <a:avLst/>
            </a:prstGeom>
            <a:ln w="15875">
              <a:solidFill>
                <a:srgbClr val="005F4B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72">
              <a:extLst>
                <a:ext uri="{FF2B5EF4-FFF2-40B4-BE49-F238E27FC236}">
                  <a16:creationId xmlns:a16="http://schemas.microsoft.com/office/drawing/2014/main" id="{1D38D442-DBDB-4BA0-895B-4D661F7B6F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092" y="2739230"/>
              <a:ext cx="157745" cy="0"/>
            </a:xfrm>
            <a:prstGeom prst="line">
              <a:avLst/>
            </a:prstGeom>
            <a:ln w="15875">
              <a:solidFill>
                <a:srgbClr val="005F4B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86">
              <a:extLst>
                <a:ext uri="{FF2B5EF4-FFF2-40B4-BE49-F238E27FC236}">
                  <a16:creationId xmlns:a16="http://schemas.microsoft.com/office/drawing/2014/main" id="{8D698F6B-E425-416A-AC08-7F13E2D081A2}"/>
                </a:ext>
              </a:extLst>
            </p:cNvPr>
            <p:cNvCxnSpPr>
              <a:stCxn id="106" idx="3"/>
              <a:endCxn id="124" idx="1"/>
            </p:cNvCxnSpPr>
            <p:nvPr/>
          </p:nvCxnSpPr>
          <p:spPr>
            <a:xfrm>
              <a:off x="6613902" y="2857843"/>
              <a:ext cx="606892" cy="189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4">
              <a:extLst>
                <a:ext uri="{FF2B5EF4-FFF2-40B4-BE49-F238E27FC236}">
                  <a16:creationId xmlns:a16="http://schemas.microsoft.com/office/drawing/2014/main" id="{DB4AC854-1993-47B1-8DB1-5512A2F4B573}"/>
                </a:ext>
              </a:extLst>
            </p:cNvPr>
            <p:cNvSpPr txBox="1"/>
            <p:nvPr/>
          </p:nvSpPr>
          <p:spPr>
            <a:xfrm>
              <a:off x="6091891" y="2229443"/>
              <a:ext cx="1567269" cy="246221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VBO server</a:t>
              </a:r>
              <a:endPara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114" name="Picture 14">
              <a:extLst>
                <a:ext uri="{FF2B5EF4-FFF2-40B4-BE49-F238E27FC236}">
                  <a16:creationId xmlns:a16="http://schemas.microsoft.com/office/drawing/2014/main" id="{3D7FCE0E-7F1B-43FE-A2BC-7F7786C0D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592465" y="1457491"/>
              <a:ext cx="529396" cy="724437"/>
            </a:xfrm>
            <a:prstGeom prst="rect">
              <a:avLst/>
            </a:prstGeom>
          </p:spPr>
        </p:pic>
        <p:pic>
          <p:nvPicPr>
            <p:cNvPr id="115" name="Picture 249">
              <a:extLst>
                <a:ext uri="{FF2B5EF4-FFF2-40B4-BE49-F238E27FC236}">
                  <a16:creationId xmlns:a16="http://schemas.microsoft.com/office/drawing/2014/main" id="{EA7A4B6F-9F94-439B-B30C-A819E0DF42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auto">
            <a:xfrm>
              <a:off x="6249402" y="3389800"/>
              <a:ext cx="364500" cy="36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6" name="Group 27">
              <a:extLst>
                <a:ext uri="{FF2B5EF4-FFF2-40B4-BE49-F238E27FC236}">
                  <a16:creationId xmlns:a16="http://schemas.microsoft.com/office/drawing/2014/main" id="{6DCEF48B-0F8C-470B-833D-8958EB152ABC}"/>
                </a:ext>
              </a:extLst>
            </p:cNvPr>
            <p:cNvGrpSpPr/>
            <p:nvPr/>
          </p:nvGrpSpPr>
          <p:grpSpPr>
            <a:xfrm>
              <a:off x="7220794" y="3390385"/>
              <a:ext cx="379606" cy="408006"/>
              <a:chOff x="8230824" y="2926869"/>
              <a:chExt cx="506140" cy="544008"/>
            </a:xfrm>
          </p:grpSpPr>
          <p:pic>
            <p:nvPicPr>
              <p:cNvPr id="122" name="Picture 278">
                <a:extLst>
                  <a:ext uri="{FF2B5EF4-FFF2-40B4-BE49-F238E27FC236}">
                    <a16:creationId xmlns:a16="http://schemas.microsoft.com/office/drawing/2014/main" id="{F974D4DA-90D8-46E9-A5FE-7D455523DD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 bwMode="auto">
              <a:xfrm>
                <a:off x="8230824" y="2926869"/>
                <a:ext cx="391683" cy="4849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3" name="Picture 26">
                <a:extLst>
                  <a:ext uri="{FF2B5EF4-FFF2-40B4-BE49-F238E27FC236}">
                    <a16:creationId xmlns:a16="http://schemas.microsoft.com/office/drawing/2014/main" id="{EDC24D04-1120-4129-A21E-EA40EE470A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417084" y="3150996"/>
                <a:ext cx="319880" cy="319881"/>
              </a:xfrm>
              <a:prstGeom prst="rect">
                <a:avLst/>
              </a:prstGeom>
            </p:spPr>
          </p:pic>
        </p:grpSp>
        <p:sp>
          <p:nvSpPr>
            <p:cNvPr id="117" name="TextBox 31">
              <a:extLst>
                <a:ext uri="{FF2B5EF4-FFF2-40B4-BE49-F238E27FC236}">
                  <a16:creationId xmlns:a16="http://schemas.microsoft.com/office/drawing/2014/main" id="{3B59A2FF-D7EE-4089-80EF-FE8BEAA8F439}"/>
                </a:ext>
              </a:extLst>
            </p:cNvPr>
            <p:cNvSpPr txBox="1"/>
            <p:nvPr/>
          </p:nvSpPr>
          <p:spPr>
            <a:xfrm>
              <a:off x="6209476" y="3814018"/>
              <a:ext cx="444352" cy="219291"/>
            </a:xfrm>
            <a:prstGeom prst="rect">
              <a:avLst/>
            </a:prstGeom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Proxy</a:t>
              </a:r>
              <a:endParaRPr kumimoji="0" lang="ru-RU" sz="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8" name="TextBox 33">
              <a:extLst>
                <a:ext uri="{FF2B5EF4-FFF2-40B4-BE49-F238E27FC236}">
                  <a16:creationId xmlns:a16="http://schemas.microsoft.com/office/drawing/2014/main" id="{86BFA022-421B-41B8-B401-30693542465B}"/>
                </a:ext>
              </a:extLst>
            </p:cNvPr>
            <p:cNvSpPr txBox="1"/>
            <p:nvPr/>
          </p:nvSpPr>
          <p:spPr>
            <a:xfrm>
              <a:off x="7018540" y="3814018"/>
              <a:ext cx="784114" cy="219291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Backups</a:t>
              </a:r>
              <a:endParaRPr kumimoji="0" lang="ru-RU" sz="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cxnSp>
          <p:nvCxnSpPr>
            <p:cNvPr id="119" name="Straight Connector 72">
              <a:extLst>
                <a:ext uri="{FF2B5EF4-FFF2-40B4-BE49-F238E27FC236}">
                  <a16:creationId xmlns:a16="http://schemas.microsoft.com/office/drawing/2014/main" id="{149598BB-C82E-4CB5-8869-5C10C19A09EE}"/>
                </a:ext>
              </a:extLst>
            </p:cNvPr>
            <p:cNvCxnSpPr>
              <a:cxnSpLocks/>
            </p:cNvCxnSpPr>
            <p:nvPr/>
          </p:nvCxnSpPr>
          <p:spPr>
            <a:xfrm>
              <a:off x="6092092" y="3453437"/>
              <a:ext cx="157745" cy="0"/>
            </a:xfrm>
            <a:prstGeom prst="line">
              <a:avLst/>
            </a:prstGeom>
            <a:ln w="15875">
              <a:solidFill>
                <a:srgbClr val="005F4B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86">
              <a:extLst>
                <a:ext uri="{FF2B5EF4-FFF2-40B4-BE49-F238E27FC236}">
                  <a16:creationId xmlns:a16="http://schemas.microsoft.com/office/drawing/2014/main" id="{4031D00E-4D6C-42BC-A580-D538986F8FC0}"/>
                </a:ext>
              </a:extLst>
            </p:cNvPr>
            <p:cNvCxnSpPr>
              <a:stCxn id="115" idx="3"/>
              <a:endCxn id="122" idx="1"/>
            </p:cNvCxnSpPr>
            <p:nvPr/>
          </p:nvCxnSpPr>
          <p:spPr>
            <a:xfrm>
              <a:off x="6613902" y="3572050"/>
              <a:ext cx="606892" cy="189"/>
            </a:xfrm>
            <a:prstGeom prst="straightConnector1">
              <a:avLst/>
            </a:prstGeom>
            <a:ln w="15875">
              <a:solidFill>
                <a:schemeClr val="bg1">
                  <a:lumMod val="50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44">
              <a:extLst>
                <a:ext uri="{FF2B5EF4-FFF2-40B4-BE49-F238E27FC236}">
                  <a16:creationId xmlns:a16="http://schemas.microsoft.com/office/drawing/2014/main" id="{CAFB1AC7-7CCF-4ACE-90A7-6D47B592C3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1891" y="2737824"/>
              <a:ext cx="0" cy="715613"/>
            </a:xfrm>
            <a:prstGeom prst="line">
              <a:avLst/>
            </a:prstGeom>
            <a:ln w="15875">
              <a:solidFill>
                <a:srgbClr val="005F4B"/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Content Placeholder 1">
            <a:extLst>
              <a:ext uri="{FF2B5EF4-FFF2-40B4-BE49-F238E27FC236}">
                <a16:creationId xmlns:a16="http://schemas.microsoft.com/office/drawing/2014/main" id="{87838AEC-8BD8-4786-B81B-16DC5D2EE79F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MS 365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인스턴스 별로 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Veeam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 구성 및 다중 프록시 서버를 통한 데이터 저장</a:t>
            </a:r>
          </a:p>
        </p:txBody>
      </p:sp>
    </p:spTree>
    <p:extLst>
      <p:ext uri="{BB962C8B-B14F-4D97-AF65-F5344CB8AC3E}">
        <p14:creationId xmlns:p14="http://schemas.microsoft.com/office/powerpoint/2010/main" val="943473279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BA412B-8D3C-4709-99CA-446CF25BA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53998"/>
          </a:xfrm>
        </p:spPr>
        <p:txBody>
          <a:bodyPr/>
          <a:lstStyle/>
          <a:p>
            <a:r>
              <a:rPr lang="en-US" altLang="ko-KR" dirty="0"/>
              <a:t>O365 </a:t>
            </a:r>
            <a:r>
              <a:rPr lang="ko-KR" altLang="en-US" dirty="0"/>
              <a:t>백업 대상</a:t>
            </a:r>
            <a:endParaRPr 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F19B897-E759-40EC-94CE-F6045817D587}"/>
              </a:ext>
            </a:extLst>
          </p:cNvPr>
          <p:cNvGrpSpPr/>
          <p:nvPr/>
        </p:nvGrpSpPr>
        <p:grpSpPr>
          <a:xfrm>
            <a:off x="470836" y="1295400"/>
            <a:ext cx="8204852" cy="3328988"/>
            <a:chOff x="457200" y="1212624"/>
            <a:chExt cx="8243238" cy="3440058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8B3501A-A26E-4FFD-B726-B91AE90E71AC}"/>
                </a:ext>
              </a:extLst>
            </p:cNvPr>
            <p:cNvGrpSpPr/>
            <p:nvPr/>
          </p:nvGrpSpPr>
          <p:grpSpPr>
            <a:xfrm>
              <a:off x="457200" y="1212624"/>
              <a:ext cx="8243238" cy="3440058"/>
              <a:chOff x="208538" y="1149871"/>
              <a:chExt cx="2942785" cy="3049554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72DE634-F12E-4C6A-8F42-920F01F14779}"/>
                  </a:ext>
                </a:extLst>
              </p:cNvPr>
              <p:cNvSpPr/>
              <p:nvPr/>
            </p:nvSpPr>
            <p:spPr bwMode="auto">
              <a:xfrm>
                <a:off x="208538" y="1429195"/>
                <a:ext cx="2942785" cy="277023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7E3FE5F-7291-43E3-BE5C-906C31C4222D}"/>
                  </a:ext>
                </a:extLst>
              </p:cNvPr>
              <p:cNvSpPr/>
              <p:nvPr/>
            </p:nvSpPr>
            <p:spPr bwMode="auto">
              <a:xfrm>
                <a:off x="208538" y="1149871"/>
                <a:ext cx="2942785" cy="27932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F4B"/>
                    </a:solidFill>
                    <a:effectLst/>
                    <a:uLnTx/>
                    <a:uFillTx/>
                    <a:latin typeface="Tahoma"/>
                  </a:rPr>
                  <a:t>개별 백업 설정</a:t>
                </a:r>
                <a:endParaRPr kumimoji="0" 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5F4B"/>
                  </a:solidFill>
                  <a:effectLst/>
                  <a:uLnTx/>
                  <a:uFillTx/>
                  <a:latin typeface="Tahoma"/>
                </a:endParaRPr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5D68DC43-8DB0-4700-A48D-12F186BF6F29}"/>
                </a:ext>
              </a:extLst>
            </p:cNvPr>
            <p:cNvSpPr txBox="1"/>
            <p:nvPr/>
          </p:nvSpPr>
          <p:spPr>
            <a:xfrm>
              <a:off x="6662633" y="1701798"/>
              <a:ext cx="1819914" cy="263565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defTabSz="914378">
                <a:defRPr/>
              </a:pPr>
              <a:r>
                <a:rPr lang="en-US" altLang="ko-KR" sz="1100" b="1" dirty="0">
                  <a:solidFill>
                    <a:srgbClr val="00B336"/>
                  </a:solidFill>
                  <a:latin typeface="Tahoma"/>
                </a:rPr>
                <a:t>O365 </a:t>
              </a:r>
              <a:r>
                <a:rPr lang="ko-KR" altLang="en-US" sz="1100" b="1" dirty="0">
                  <a:solidFill>
                    <a:srgbClr val="00B336"/>
                  </a:solidFill>
                  <a:latin typeface="Tahoma"/>
                </a:rPr>
                <a:t>백업 대상 설정</a:t>
              </a:r>
              <a:endParaRPr lang="ko-KR" sz="1100" b="1" dirty="0">
                <a:solidFill>
                  <a:srgbClr val="00B336"/>
                </a:solidFill>
                <a:latin typeface="Tahoma"/>
              </a:endParaRPr>
            </a:p>
            <a:p>
              <a:pPr marL="171450" indent="-171450" defTabSz="914378"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</a:rPr>
                <a:t>개별 서비스 선택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marL="263525" lvl="1" indent="-171450" defTabSz="914378">
                <a:buFont typeface="Wingdings" panose="05000000000000000000" pitchFamily="2" charset="2"/>
                <a:buChar char="ü"/>
                <a:defRPr/>
              </a:pPr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</a:rPr>
                <a:t>Mail</a:t>
              </a:r>
            </a:p>
            <a:p>
              <a:pPr marL="263525" lvl="1" indent="-171450" defTabSz="914378">
                <a:buFont typeface="Wingdings" panose="05000000000000000000" pitchFamily="2" charset="2"/>
                <a:buChar char="ü"/>
                <a:defRPr/>
              </a:pPr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</a:rPr>
                <a:t>Archive</a:t>
              </a:r>
            </a:p>
            <a:p>
              <a:pPr marL="263525" lvl="1" indent="-171450" defTabSz="914378">
                <a:buFont typeface="Wingdings" panose="05000000000000000000" pitchFamily="2" charset="2"/>
                <a:buChar char="ü"/>
                <a:defRPr/>
              </a:pPr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</a:rPr>
                <a:t>OneDrive</a:t>
              </a:r>
            </a:p>
            <a:p>
              <a:pPr marL="263525" lvl="1" indent="-171450" defTabSz="914378">
                <a:buFont typeface="Wingdings" panose="05000000000000000000" pitchFamily="2" charset="2"/>
                <a:buChar char="ü"/>
                <a:defRPr/>
              </a:pPr>
              <a:r>
                <a:rPr lang="en-US" altLang="ko-KR" sz="1100" dirty="0" err="1">
                  <a:solidFill>
                    <a:schemeClr val="bg1">
                      <a:lumMod val="50000"/>
                    </a:schemeClr>
                  </a:solidFill>
                </a:rPr>
                <a:t>Sharepoint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marL="171450" indent="-171450" defTabSz="914378">
                <a:buFont typeface="Arial" panose="020B0604020202020204" pitchFamily="34" charset="0"/>
                <a:buChar char="•"/>
                <a:defRPr/>
              </a:pPr>
              <a:endParaRPr lang="ko-KR" sz="1100" dirty="0">
                <a:solidFill>
                  <a:schemeClr val="bg1">
                    <a:lumMod val="50000"/>
                  </a:schemeClr>
                </a:solidFill>
                <a:latin typeface="Tahoma"/>
              </a:endParaRPr>
            </a:p>
          </p:txBody>
        </p:sp>
        <p:pic>
          <p:nvPicPr>
            <p:cNvPr id="2050" name="Picture 2" descr="Selecting Items to Backup">
              <a:extLst>
                <a:ext uri="{FF2B5EF4-FFF2-40B4-BE49-F238E27FC236}">
                  <a16:creationId xmlns:a16="http://schemas.microsoft.com/office/drawing/2014/main" id="{92606E76-3B93-42EC-B3B6-681B7D2094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985" y="1657288"/>
              <a:ext cx="3864769" cy="2905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Step 2. Select Objects to Backup">
              <a:extLst>
                <a:ext uri="{FF2B5EF4-FFF2-40B4-BE49-F238E27FC236}">
                  <a16:creationId xmlns:a16="http://schemas.microsoft.com/office/drawing/2014/main" id="{6EBDF9F1-02E8-47C7-BA1E-9700F84221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406" y="2319484"/>
              <a:ext cx="1604963" cy="2139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Selecting Items to Backup">
              <a:extLst>
                <a:ext uri="{FF2B5EF4-FFF2-40B4-BE49-F238E27FC236}">
                  <a16:creationId xmlns:a16="http://schemas.microsoft.com/office/drawing/2014/main" id="{BF46C3D7-657E-42B9-8A32-B7BE9695F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4632" y="1657287"/>
              <a:ext cx="3048001" cy="24526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2C4130E8-841F-4726-B867-95AD87DF8FE5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O365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제공하는 서비스들에 대한 개별 백업을 설정합니다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1557267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BA412B-8D3C-4709-99CA-446CF25BA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53998"/>
          </a:xfrm>
        </p:spPr>
        <p:txBody>
          <a:bodyPr/>
          <a:lstStyle/>
          <a:p>
            <a:r>
              <a:rPr lang="en-US" altLang="ko-KR" dirty="0"/>
              <a:t>MFA-enabled </a:t>
            </a:r>
            <a:r>
              <a:rPr lang="ko-KR" altLang="en-US" dirty="0"/>
              <a:t>계정 지원</a:t>
            </a:r>
            <a:endParaRPr 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C06DF00-9795-4E45-82FE-1A2E14712F83}"/>
              </a:ext>
            </a:extLst>
          </p:cNvPr>
          <p:cNvGrpSpPr/>
          <p:nvPr/>
        </p:nvGrpSpPr>
        <p:grpSpPr>
          <a:xfrm>
            <a:off x="468313" y="1295400"/>
            <a:ext cx="8207376" cy="3328988"/>
            <a:chOff x="457200" y="1212624"/>
            <a:chExt cx="8243238" cy="3440058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8B3501A-A26E-4FFD-B726-B91AE90E71AC}"/>
                </a:ext>
              </a:extLst>
            </p:cNvPr>
            <p:cNvGrpSpPr/>
            <p:nvPr/>
          </p:nvGrpSpPr>
          <p:grpSpPr>
            <a:xfrm>
              <a:off x="457200" y="1212624"/>
              <a:ext cx="8243238" cy="3440058"/>
              <a:chOff x="208538" y="1149871"/>
              <a:chExt cx="2942785" cy="3049554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72DE634-F12E-4C6A-8F42-920F01F14779}"/>
                  </a:ext>
                </a:extLst>
              </p:cNvPr>
              <p:cNvSpPr/>
              <p:nvPr/>
            </p:nvSpPr>
            <p:spPr bwMode="auto">
              <a:xfrm>
                <a:off x="208538" y="1429195"/>
                <a:ext cx="2942785" cy="277023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7E3FE5F-7291-43E3-BE5C-906C31C4222D}"/>
                  </a:ext>
                </a:extLst>
              </p:cNvPr>
              <p:cNvSpPr/>
              <p:nvPr/>
            </p:nvSpPr>
            <p:spPr bwMode="auto">
              <a:xfrm>
                <a:off x="208538" y="1149871"/>
                <a:ext cx="2942785" cy="27932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F4B"/>
                    </a:solidFill>
                    <a:effectLst/>
                    <a:uLnTx/>
                    <a:uFillTx/>
                    <a:latin typeface="Tahoma"/>
                  </a:rPr>
                  <a:t>MFA </a:t>
                </a:r>
                <a:r>
                  <a:rPr kumimoji="0" lang="ko-KR" alt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F4B"/>
                    </a:solidFill>
                    <a:effectLst/>
                    <a:uLnTx/>
                    <a:uFillTx/>
                    <a:latin typeface="Tahoma"/>
                  </a:rPr>
                  <a:t>지원</a:t>
                </a:r>
                <a:endParaRPr kumimoji="0" 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5F4B"/>
                  </a:solidFill>
                  <a:effectLst/>
                  <a:uLnTx/>
                  <a:uFillTx/>
                  <a:latin typeface="Tahoma"/>
                </a:endParaRPr>
              </a:p>
            </p:txBody>
          </p:sp>
        </p:grpSp>
        <p:pic>
          <p:nvPicPr>
            <p:cNvPr id="134" name="Picture 4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B896B8D6-DC27-4EDC-8260-EA8C3361F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1452" y="1701799"/>
              <a:ext cx="3030742" cy="2172117"/>
            </a:xfrm>
            <a:prstGeom prst="rect">
              <a:avLst/>
            </a:prstGeom>
          </p:spPr>
        </p:pic>
        <p:pic>
          <p:nvPicPr>
            <p:cNvPr id="135" name="Picture 6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27D32368-8C62-4A11-B464-18ED056B2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26537" y="2244469"/>
              <a:ext cx="3085317" cy="2214965"/>
            </a:xfrm>
            <a:prstGeom prst="rect">
              <a:avLst/>
            </a:prstGeom>
          </p:spPr>
        </p:pic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5D68DC43-8DB0-4700-A48D-12F186BF6F29}"/>
                </a:ext>
              </a:extLst>
            </p:cNvPr>
            <p:cNvSpPr txBox="1"/>
            <p:nvPr/>
          </p:nvSpPr>
          <p:spPr>
            <a:xfrm>
              <a:off x="6213364" y="1701798"/>
              <a:ext cx="2269183" cy="263565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defTabSz="914378">
                <a:defRPr/>
              </a:pPr>
              <a:r>
                <a:rPr lang="ko-KR" altLang="en-US" sz="1100" b="1" dirty="0">
                  <a:solidFill>
                    <a:srgbClr val="00B336"/>
                  </a:solidFill>
                  <a:latin typeface="Tahoma"/>
                </a:rPr>
                <a:t>다중인증 계정</a:t>
              </a:r>
              <a:endParaRPr lang="ko-KR" sz="1100" b="1" dirty="0">
                <a:solidFill>
                  <a:srgbClr val="00B336"/>
                </a:solidFill>
                <a:latin typeface="Tahoma"/>
              </a:endParaRPr>
            </a:p>
            <a:p>
              <a:pPr marL="171450" indent="-171450" defTabSz="914378">
                <a:buFont typeface="Arial" panose="020B0604020202020204" pitchFamily="34" charset="0"/>
                <a:buChar char="•"/>
                <a:defRPr/>
              </a:pPr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Tahoma"/>
                </a:rPr>
                <a:t>Azure AD</a:t>
              </a: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Tahoma"/>
                </a:rPr>
                <a:t>와 </a:t>
              </a:r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Tahoma"/>
                </a:rPr>
                <a:t>O365</a:t>
              </a: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Tahoma"/>
                </a:rPr>
                <a:t>에서 새롭게 사용되는 보안 정책</a:t>
              </a:r>
            </a:p>
            <a:p>
              <a:pPr marL="171450" indent="-171450" defTabSz="914378">
                <a:buFont typeface="Arial" panose="020B0604020202020204" pitchFamily="34" charset="0"/>
                <a:buChar char="•"/>
                <a:defRPr/>
              </a:pPr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Tahoma"/>
                </a:rPr>
                <a:t>O365</a:t>
              </a: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Tahoma"/>
                </a:rPr>
                <a:t>를 위한 기본 인증 방법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Tahoma"/>
              </a:endParaRPr>
            </a:p>
            <a:p>
              <a:pPr marL="171450" indent="-171450" defTabSz="914378"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Tahoma"/>
                </a:rPr>
                <a:t>다중 검증을 통합 보안 강화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Tahoma"/>
              </a:endParaRPr>
            </a:p>
            <a:p>
              <a:pPr marL="171450" indent="-171450" defTabSz="914378"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Tahoma"/>
                </a:rPr>
                <a:t>안전한 백업 및 복구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Tahoma"/>
              </a:endParaRPr>
            </a:p>
            <a:p>
              <a:pPr marL="171450" indent="-171450" defTabSz="914378"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Tahoma"/>
                </a:rPr>
                <a:t>다중 인증 방법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Tahoma"/>
              </a:endParaRPr>
            </a:p>
            <a:p>
              <a:pPr marL="263525" lvl="1" indent="-171450" defTabSz="914378">
                <a:buFont typeface="Wingdings" panose="05000000000000000000" pitchFamily="2" charset="2"/>
                <a:buChar char="ü"/>
                <a:defRPr/>
              </a:pPr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</a:rPr>
                <a:t>Application ID + Application secret/certificate – connection to MS Graph</a:t>
              </a:r>
            </a:p>
            <a:p>
              <a:pPr marL="263525" lvl="1" indent="-171450" defTabSz="914378">
                <a:buFont typeface="Wingdings" panose="05000000000000000000" pitchFamily="2" charset="2"/>
                <a:buChar char="ü"/>
                <a:defRPr/>
              </a:pPr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</a:rPr>
                <a:t>Username + app password – the rest of Office 365 connections</a:t>
              </a:r>
            </a:p>
            <a:p>
              <a:pPr marL="171450" indent="-171450" defTabSz="914378">
                <a:buFont typeface="Arial" panose="020B0604020202020204" pitchFamily="34" charset="0"/>
                <a:buChar char="•"/>
                <a:defRPr/>
              </a:pPr>
              <a:endParaRPr lang="ko-KR" sz="1100" dirty="0">
                <a:solidFill>
                  <a:schemeClr val="bg1">
                    <a:lumMod val="50000"/>
                  </a:schemeClr>
                </a:solidFill>
                <a:latin typeface="Tahoma"/>
              </a:endParaRPr>
            </a:p>
          </p:txBody>
        </p:sp>
      </p:grp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51750AAB-B478-4C31-8BE8-9FA497C78AD9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MS 365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인스턴스 별로 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Veeam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 구성 및 다중 프록시 서버를 통한 데이터 저장합니다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73910006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BA412B-8D3C-4709-99CA-446CF25BA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53998"/>
          </a:xfrm>
        </p:spPr>
        <p:txBody>
          <a:bodyPr/>
          <a:lstStyle/>
          <a:p>
            <a:r>
              <a:rPr lang="ko-KR" altLang="en-US" dirty="0"/>
              <a:t>원하는 데이터만 백업</a:t>
            </a:r>
            <a:endParaRPr 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CF214F6-89B4-4F20-965A-59D92AFD1F81}"/>
              </a:ext>
            </a:extLst>
          </p:cNvPr>
          <p:cNvGrpSpPr/>
          <p:nvPr/>
        </p:nvGrpSpPr>
        <p:grpSpPr>
          <a:xfrm>
            <a:off x="468312" y="1295400"/>
            <a:ext cx="8207375" cy="3328988"/>
            <a:chOff x="457200" y="1212624"/>
            <a:chExt cx="8243238" cy="3440058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8B3501A-A26E-4FFD-B726-B91AE90E71AC}"/>
                </a:ext>
              </a:extLst>
            </p:cNvPr>
            <p:cNvGrpSpPr/>
            <p:nvPr/>
          </p:nvGrpSpPr>
          <p:grpSpPr>
            <a:xfrm>
              <a:off x="457200" y="1212624"/>
              <a:ext cx="8243238" cy="3440058"/>
              <a:chOff x="208538" y="1149871"/>
              <a:chExt cx="2942785" cy="3049554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72DE634-F12E-4C6A-8F42-920F01F14779}"/>
                  </a:ext>
                </a:extLst>
              </p:cNvPr>
              <p:cNvSpPr/>
              <p:nvPr/>
            </p:nvSpPr>
            <p:spPr bwMode="auto">
              <a:xfrm>
                <a:off x="208538" y="1429195"/>
                <a:ext cx="2942785" cy="277023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7E3FE5F-7291-43E3-BE5C-906C31C4222D}"/>
                  </a:ext>
                </a:extLst>
              </p:cNvPr>
              <p:cNvSpPr/>
              <p:nvPr/>
            </p:nvSpPr>
            <p:spPr bwMode="auto">
              <a:xfrm>
                <a:off x="208538" y="1149871"/>
                <a:ext cx="2942785" cy="27932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F4B"/>
                    </a:solidFill>
                    <a:effectLst/>
                    <a:uLnTx/>
                    <a:uFillTx/>
                    <a:latin typeface="Tahoma"/>
                  </a:rPr>
                  <a:t>개별 서비스 백업 지원</a:t>
                </a:r>
                <a:endParaRPr kumimoji="0" 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5F4B"/>
                  </a:solidFill>
                  <a:effectLst/>
                  <a:uLnTx/>
                  <a:uFillTx/>
                  <a:latin typeface="Tahoma"/>
                </a:endParaRPr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5D68DC43-8DB0-4700-A48D-12F186BF6F29}"/>
                </a:ext>
              </a:extLst>
            </p:cNvPr>
            <p:cNvSpPr txBox="1"/>
            <p:nvPr/>
          </p:nvSpPr>
          <p:spPr>
            <a:xfrm>
              <a:off x="6096856" y="1627910"/>
              <a:ext cx="2502200" cy="263565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defTabSz="914378">
                <a:defRPr/>
              </a:pPr>
              <a:r>
                <a:rPr lang="ko-KR" altLang="en-US" sz="1100" b="1" dirty="0">
                  <a:solidFill>
                    <a:srgbClr val="00B336"/>
                  </a:solidFill>
                  <a:latin typeface="Tahoma"/>
                </a:rPr>
                <a:t>서비스 별 백업 및 인증</a:t>
              </a:r>
              <a:endParaRPr lang="ko-KR" sz="1100" b="1" dirty="0">
                <a:solidFill>
                  <a:srgbClr val="00B336"/>
                </a:solidFill>
                <a:latin typeface="Tahoma"/>
              </a:endParaRPr>
            </a:p>
            <a:p>
              <a:pPr marL="171450" indent="-171450" defTabSz="914378"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Tahoma"/>
                </a:rPr>
                <a:t>서비스 별로 백업 구성 및 수행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Tahoma"/>
              </a:endParaRPr>
            </a:p>
            <a:p>
              <a:pPr marL="263525" lvl="1" indent="-171450" defTabSz="914378">
                <a:buFont typeface="Wingdings" panose="05000000000000000000" pitchFamily="2" charset="2"/>
                <a:buChar char="ü"/>
                <a:defRPr/>
              </a:pPr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</a:rPr>
                <a:t>Entire organization </a:t>
              </a:r>
            </a:p>
            <a:p>
              <a:pPr marL="263525" lvl="1" indent="-171450" defTabSz="914378">
                <a:buFont typeface="Wingdings" panose="05000000000000000000" pitchFamily="2" charset="2"/>
                <a:buChar char="ü"/>
                <a:defRPr/>
              </a:pPr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</a:rPr>
                <a:t>Exchange Online only</a:t>
              </a:r>
            </a:p>
            <a:p>
              <a:pPr marL="263525" lvl="1" indent="-171450" defTabSz="914378">
                <a:buFont typeface="Wingdings" panose="05000000000000000000" pitchFamily="2" charset="2"/>
                <a:buChar char="ü"/>
                <a:defRPr/>
              </a:pPr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</a:rPr>
                <a:t>SharePoint Online and with OneDrive for Business only</a:t>
              </a:r>
              <a:endParaRPr lang="ko-KR" altLang="en-US" sz="1100" dirty="0">
                <a:solidFill>
                  <a:schemeClr val="bg1">
                    <a:lumMod val="50000"/>
                  </a:schemeClr>
                </a:solidFill>
                <a:latin typeface="Tahoma"/>
              </a:endParaRPr>
            </a:p>
            <a:p>
              <a:pPr marL="171450" indent="-171450" defTabSz="914378">
                <a:buFont typeface="Arial" panose="020B0604020202020204" pitchFamily="34" charset="0"/>
                <a:buChar char="•"/>
                <a:defRPr/>
              </a:pPr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</a:rPr>
                <a:t>Exchange</a:t>
              </a: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</a:rPr>
                <a:t>와 </a:t>
              </a:r>
              <a:r>
                <a:rPr lang="en-US" altLang="ko-KR" sz="1100" dirty="0" err="1">
                  <a:solidFill>
                    <a:schemeClr val="bg1">
                      <a:lumMod val="50000"/>
                    </a:schemeClr>
                  </a:solidFill>
                </a:rPr>
                <a:t>Sharepoint</a:t>
              </a:r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</a:rPr>
                <a:t>동일 계정 또는 다른 계정 사용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marL="171450" indent="-171450" defTabSz="914378"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Tahoma"/>
                </a:rPr>
                <a:t>다섯가지 백업 선택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Tahoma"/>
              </a:endParaRPr>
            </a:p>
            <a:p>
              <a:pPr marL="263525" lvl="1" indent="-171450" defTabSz="914378">
                <a:buFont typeface="Wingdings" panose="05000000000000000000" pitchFamily="2" charset="2"/>
                <a:buChar char="ü"/>
                <a:defRPr/>
              </a:pPr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</a:rPr>
                <a:t>Exchange Hybrid + SharePoint Hybrid</a:t>
              </a:r>
            </a:p>
            <a:p>
              <a:pPr marL="263525" lvl="1" indent="-171450" defTabSz="914378">
                <a:buFont typeface="Wingdings" panose="05000000000000000000" pitchFamily="2" charset="2"/>
                <a:buChar char="ü"/>
                <a:defRPr/>
              </a:pPr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</a:rPr>
                <a:t>Exchange Hybrid + SharePoint Online</a:t>
              </a:r>
            </a:p>
            <a:p>
              <a:pPr marL="263525" lvl="1" indent="-171450" defTabSz="914378">
                <a:buFont typeface="Wingdings" panose="05000000000000000000" pitchFamily="2" charset="2"/>
                <a:buChar char="ü"/>
                <a:defRPr/>
              </a:pPr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</a:rPr>
                <a:t>SharePoint Hybrid + Exchange Online</a:t>
              </a:r>
            </a:p>
            <a:p>
              <a:pPr marL="263525" lvl="1" indent="-171450" defTabSz="914378">
                <a:buFont typeface="Wingdings" panose="05000000000000000000" pitchFamily="2" charset="2"/>
                <a:buChar char="ü"/>
                <a:defRPr/>
              </a:pPr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</a:rPr>
                <a:t>Exchange Hybrid only</a:t>
              </a:r>
            </a:p>
            <a:p>
              <a:pPr marL="263525" lvl="1" indent="-171450" defTabSz="914378">
                <a:buFont typeface="Wingdings" panose="05000000000000000000" pitchFamily="2" charset="2"/>
                <a:buChar char="ü"/>
                <a:defRPr/>
              </a:pPr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</a:rPr>
                <a:t>SharePoint Hybrid only</a:t>
              </a:r>
              <a:endParaRPr lang="ko-KR" altLang="en-US" sz="11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marL="171450" indent="-171450" defTabSz="914378">
                <a:buFont typeface="Arial" panose="020B0604020202020204" pitchFamily="34" charset="0"/>
                <a:buChar char="•"/>
                <a:defRPr/>
              </a:pPr>
              <a:endParaRPr lang="ko-KR" sz="1100" dirty="0">
                <a:solidFill>
                  <a:schemeClr val="bg1">
                    <a:lumMod val="50000"/>
                  </a:schemeClr>
                </a:solidFill>
                <a:latin typeface="Tahoma"/>
              </a:endParaRPr>
            </a:p>
          </p:txBody>
        </p:sp>
        <p:pic>
          <p:nvPicPr>
            <p:cNvPr id="11" name="Picture 3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8E6EF76A-78B4-408E-98F6-F944379F1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1453" y="1594572"/>
              <a:ext cx="3247899" cy="2336304"/>
            </a:xfrm>
            <a:prstGeom prst="rect">
              <a:avLst/>
            </a:prstGeom>
          </p:spPr>
        </p:pic>
        <p:pic>
          <p:nvPicPr>
            <p:cNvPr id="12" name="Picture 4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BC428B3E-CA86-4F7F-A8C7-13ECF857B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4930" y="2104674"/>
              <a:ext cx="3247899" cy="2317569"/>
            </a:xfrm>
            <a:prstGeom prst="rect">
              <a:avLst/>
            </a:prstGeom>
          </p:spPr>
        </p:pic>
      </p:grp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C1711CFE-4DAF-4843-80BB-27023097AC02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별로 사용자가 원하는 데이터만 백업 구성 및 수행합니다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11666648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BA412B-8D3C-4709-99CA-446CF25BA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53998"/>
          </a:xfrm>
        </p:spPr>
        <p:txBody>
          <a:bodyPr/>
          <a:lstStyle/>
          <a:p>
            <a:r>
              <a:rPr lang="ko-KR" altLang="en-US" dirty="0"/>
              <a:t>백업 스케줄</a:t>
            </a:r>
            <a:endParaRPr 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0C63DAB-17C6-41FC-9700-E9A0D5C39CA0}"/>
              </a:ext>
            </a:extLst>
          </p:cNvPr>
          <p:cNvGrpSpPr/>
          <p:nvPr/>
        </p:nvGrpSpPr>
        <p:grpSpPr>
          <a:xfrm>
            <a:off x="468312" y="1295400"/>
            <a:ext cx="8207375" cy="3328988"/>
            <a:chOff x="457200" y="1212624"/>
            <a:chExt cx="8243238" cy="3440058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8B3501A-A26E-4FFD-B726-B91AE90E71AC}"/>
                </a:ext>
              </a:extLst>
            </p:cNvPr>
            <p:cNvGrpSpPr/>
            <p:nvPr/>
          </p:nvGrpSpPr>
          <p:grpSpPr>
            <a:xfrm>
              <a:off x="457200" y="1212624"/>
              <a:ext cx="8243238" cy="3440058"/>
              <a:chOff x="208538" y="1149871"/>
              <a:chExt cx="2942785" cy="3049554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72DE634-F12E-4C6A-8F42-920F01F14779}"/>
                  </a:ext>
                </a:extLst>
              </p:cNvPr>
              <p:cNvSpPr/>
              <p:nvPr/>
            </p:nvSpPr>
            <p:spPr bwMode="auto">
              <a:xfrm>
                <a:off x="208538" y="1429195"/>
                <a:ext cx="2942785" cy="277023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7E3FE5F-7291-43E3-BE5C-906C31C4222D}"/>
                  </a:ext>
                </a:extLst>
              </p:cNvPr>
              <p:cNvSpPr/>
              <p:nvPr/>
            </p:nvSpPr>
            <p:spPr bwMode="auto">
              <a:xfrm>
                <a:off x="208538" y="1149871"/>
                <a:ext cx="2942785" cy="27932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F4B"/>
                    </a:solidFill>
                    <a:effectLst/>
                    <a:uLnTx/>
                    <a:uFillTx/>
                    <a:latin typeface="Tahoma"/>
                  </a:rPr>
                  <a:t>다양한 백업 스케줄</a:t>
                </a:r>
                <a:endParaRPr kumimoji="0" 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5F4B"/>
                  </a:solidFill>
                  <a:effectLst/>
                  <a:uLnTx/>
                  <a:uFillTx/>
                  <a:latin typeface="Tahoma"/>
                </a:endParaRPr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5D68DC43-8DB0-4700-A48D-12F186BF6F29}"/>
                </a:ext>
              </a:extLst>
            </p:cNvPr>
            <p:cNvSpPr txBox="1"/>
            <p:nvPr/>
          </p:nvSpPr>
          <p:spPr>
            <a:xfrm>
              <a:off x="6096856" y="1627910"/>
              <a:ext cx="2502200" cy="263565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defTabSz="914378">
                <a:defRPr/>
              </a:pPr>
              <a:r>
                <a:rPr lang="ko-KR" altLang="en-US" sz="1100" b="1" dirty="0">
                  <a:solidFill>
                    <a:srgbClr val="00B336"/>
                  </a:solidFill>
                  <a:latin typeface="Tahoma"/>
                </a:rPr>
                <a:t>다양한 백업 스케줄 및 옵션</a:t>
              </a:r>
              <a:endParaRPr lang="en-US" altLang="ko-KR" sz="1100" b="1" dirty="0">
                <a:solidFill>
                  <a:srgbClr val="00B336"/>
                </a:solidFill>
                <a:latin typeface="Tahoma"/>
              </a:endParaRPr>
            </a:p>
            <a:p>
              <a:pPr marL="171450" indent="-171450" defTabSz="914378"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</a:rPr>
                <a:t>일일 백업 정책 적용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marL="171450" indent="-171450" defTabSz="914378"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 err="1">
                  <a:solidFill>
                    <a:schemeClr val="bg1">
                      <a:lumMod val="50000"/>
                    </a:schemeClr>
                  </a:solidFill>
                  <a:latin typeface="Tahoma"/>
                </a:rPr>
                <a:t>크리티컬한</a:t>
              </a: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Tahoma"/>
                </a:rPr>
                <a:t> 유저에 대한 분</a:t>
              </a:r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  <a:latin typeface="Tahoma"/>
                </a:rPr>
                <a:t>, </a:t>
              </a: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Tahoma"/>
                </a:rPr>
                <a:t>시간 단위 백업 지원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Tahoma"/>
              </a:endParaRPr>
            </a:p>
            <a:p>
              <a:pPr marL="171450" indent="-171450" defTabSz="914378"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Tahoma"/>
                </a:rPr>
                <a:t>다양한 옵션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  <a:latin typeface="Tahoma"/>
              </a:endParaRPr>
            </a:p>
            <a:p>
              <a:pPr marL="263525" lvl="1" indent="-171450" defTabSz="914378">
                <a:buFont typeface="Wingdings" panose="05000000000000000000" pitchFamily="2" charset="2"/>
                <a:buChar char="ü"/>
                <a:defRPr/>
              </a:pP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</a:rPr>
                <a:t>실패 시 재시도 횟수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marL="263525" lvl="1" indent="-171450" defTabSz="914378">
                <a:buFont typeface="Wingdings" panose="05000000000000000000" pitchFamily="2" charset="2"/>
                <a:buChar char="ü"/>
                <a:defRPr/>
              </a:pP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</a:rPr>
                <a:t>재시도 제한 시간 설정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marL="263525" lvl="1" indent="-171450" defTabSz="914378">
                <a:buFont typeface="Wingdings" panose="05000000000000000000" pitchFamily="2" charset="2"/>
                <a:buChar char="ü"/>
                <a:defRPr/>
              </a:pP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</a:rPr>
                <a:t>백업 윈도우 설정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marL="171450" indent="-171450" defTabSz="914378">
                <a:buFont typeface="Arial" panose="020B0604020202020204" pitchFamily="34" charset="0"/>
                <a:buChar char="•"/>
                <a:defRPr/>
              </a:pPr>
              <a:r>
                <a:rPr lang="ko-KR" altLang="en-US" sz="1100" b="1" dirty="0">
                  <a:solidFill>
                    <a:schemeClr val="bg1">
                      <a:lumMod val="50000"/>
                    </a:schemeClr>
                  </a:solidFill>
                </a:rPr>
                <a:t>일일 변경된 데이터 </a:t>
              </a:r>
              <a:r>
                <a:rPr lang="ko-KR" altLang="en-US" sz="1100" b="1" dirty="0" err="1">
                  <a:solidFill>
                    <a:schemeClr val="bg1">
                      <a:lumMod val="50000"/>
                    </a:schemeClr>
                  </a:solidFill>
                </a:rPr>
                <a:t>증분</a:t>
              </a:r>
              <a:r>
                <a:rPr lang="ko-KR" altLang="en-US" sz="1100" b="1" dirty="0">
                  <a:solidFill>
                    <a:schemeClr val="bg1">
                      <a:lumMod val="50000"/>
                    </a:schemeClr>
                  </a:solidFill>
                </a:rPr>
                <a:t> 백업</a:t>
              </a:r>
              <a:endParaRPr lang="en-US" altLang="ko-KR" sz="1100" b="1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indent="-250825" defTabSz="914378">
                <a:buFont typeface="Wingdings" panose="05000000000000000000" pitchFamily="2" charset="2"/>
                <a:buChar char="ü"/>
                <a:defRPr/>
              </a:pPr>
              <a:endParaRPr lang="ko-KR" altLang="en-US" sz="11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marL="171450" indent="-171450" defTabSz="914378">
                <a:buFont typeface="Arial" panose="020B0604020202020204" pitchFamily="34" charset="0"/>
                <a:buChar char="•"/>
                <a:defRPr/>
              </a:pPr>
              <a:endParaRPr lang="ko-KR" altLang="en-US" sz="11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marL="171450" indent="-171450" defTabSz="914378">
                <a:buFont typeface="Arial" panose="020B0604020202020204" pitchFamily="34" charset="0"/>
                <a:buChar char="•"/>
                <a:defRPr/>
              </a:pPr>
              <a:endParaRPr lang="ko-KR" sz="1100" dirty="0">
                <a:solidFill>
                  <a:schemeClr val="bg1">
                    <a:lumMod val="50000"/>
                  </a:schemeClr>
                </a:solidFill>
                <a:latin typeface="Tahoma"/>
              </a:endParaRPr>
            </a:p>
          </p:txBody>
        </p:sp>
        <p:pic>
          <p:nvPicPr>
            <p:cNvPr id="13" name="Picture 2" descr="https://i.gyazo.com/52b4ad4be839ef326c1abe2de5ea65ac.png">
              <a:extLst>
                <a:ext uri="{FF2B5EF4-FFF2-40B4-BE49-F238E27FC236}">
                  <a16:creationId xmlns:a16="http://schemas.microsoft.com/office/drawing/2014/main" id="{2678F651-5720-4004-A348-30BE05682B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295" y="1679802"/>
              <a:ext cx="3837264" cy="2758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7D138AB0-BA5D-48A2-9E8F-74E8BF518EBD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방식의 백업 스케줄을 설정합니다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866007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BA412B-8D3C-4709-99CA-446CF25BA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53998"/>
          </a:xfrm>
        </p:spPr>
        <p:txBody>
          <a:bodyPr/>
          <a:lstStyle/>
          <a:p>
            <a:r>
              <a:rPr lang="ko-KR" altLang="en-US" dirty="0"/>
              <a:t>다양한 고급 옵션</a:t>
            </a:r>
            <a:endParaRPr 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C69B5BD-2EB1-4AF4-A55C-F953ED7FFCB4}"/>
              </a:ext>
            </a:extLst>
          </p:cNvPr>
          <p:cNvGrpSpPr/>
          <p:nvPr/>
        </p:nvGrpSpPr>
        <p:grpSpPr>
          <a:xfrm>
            <a:off x="468313" y="1295400"/>
            <a:ext cx="8223250" cy="3328988"/>
            <a:chOff x="457200" y="1212624"/>
            <a:chExt cx="8243238" cy="3440058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8B3501A-A26E-4FFD-B726-B91AE90E71AC}"/>
                </a:ext>
              </a:extLst>
            </p:cNvPr>
            <p:cNvGrpSpPr/>
            <p:nvPr/>
          </p:nvGrpSpPr>
          <p:grpSpPr>
            <a:xfrm>
              <a:off x="457200" y="1212624"/>
              <a:ext cx="8243238" cy="3440058"/>
              <a:chOff x="208538" y="1149871"/>
              <a:chExt cx="2942785" cy="3049554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72DE634-F12E-4C6A-8F42-920F01F14779}"/>
                  </a:ext>
                </a:extLst>
              </p:cNvPr>
              <p:cNvSpPr/>
              <p:nvPr/>
            </p:nvSpPr>
            <p:spPr bwMode="auto">
              <a:xfrm>
                <a:off x="208538" y="1429195"/>
                <a:ext cx="2942785" cy="277023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7E3FE5F-7291-43E3-BE5C-906C31C4222D}"/>
                  </a:ext>
                </a:extLst>
              </p:cNvPr>
              <p:cNvSpPr/>
              <p:nvPr/>
            </p:nvSpPr>
            <p:spPr bwMode="auto">
              <a:xfrm>
                <a:off x="208538" y="1149871"/>
                <a:ext cx="2942785" cy="27932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F4B"/>
                    </a:solidFill>
                    <a:effectLst/>
                    <a:uLnTx/>
                    <a:uFillTx/>
                    <a:latin typeface="Tahoma"/>
                  </a:rPr>
                  <a:t>고급 옵션</a:t>
                </a:r>
                <a:endParaRPr kumimoji="0" 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5F4B"/>
                  </a:solidFill>
                  <a:effectLst/>
                  <a:uLnTx/>
                  <a:uFillTx/>
                  <a:latin typeface="Tahoma"/>
                </a:endParaRPr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5D68DC43-8DB0-4700-A48D-12F186BF6F29}"/>
                </a:ext>
              </a:extLst>
            </p:cNvPr>
            <p:cNvSpPr txBox="1"/>
            <p:nvPr/>
          </p:nvSpPr>
          <p:spPr>
            <a:xfrm>
              <a:off x="6643084" y="1858819"/>
              <a:ext cx="1955972" cy="263565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defTabSz="914378">
                <a:defRPr/>
              </a:pPr>
              <a:r>
                <a:rPr lang="ko-KR" altLang="en-US" sz="1100" b="1" dirty="0">
                  <a:solidFill>
                    <a:srgbClr val="00B336"/>
                  </a:solidFill>
                  <a:latin typeface="Tahoma"/>
                </a:rPr>
                <a:t>다양한 고급 옵션</a:t>
              </a:r>
              <a:endParaRPr lang="en-US" altLang="ko-KR" sz="1100" b="1" dirty="0">
                <a:solidFill>
                  <a:srgbClr val="00B336"/>
                </a:solidFill>
                <a:latin typeface="Tahoma"/>
              </a:endParaRPr>
            </a:p>
            <a:p>
              <a:pPr marL="171450" indent="-171450" defTabSz="914378">
                <a:buFont typeface="Arial" panose="020B0604020202020204" pitchFamily="34" charset="0"/>
                <a:buChar char="•"/>
                <a:defRPr/>
              </a:pP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</a:rPr>
                <a:t>특정 폴더만 백업 설정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marL="263525" lvl="1" indent="-171450" defTabSz="914378">
                <a:buFont typeface="Wingdings" panose="05000000000000000000" pitchFamily="2" charset="2"/>
                <a:buChar char="ü"/>
                <a:defRPr/>
              </a:pPr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</a:rPr>
                <a:t>Drafts</a:t>
              </a:r>
            </a:p>
            <a:p>
              <a:pPr marL="263525" lvl="1" indent="-171450" defTabSz="914378">
                <a:buFont typeface="Wingdings" panose="05000000000000000000" pitchFamily="2" charset="2"/>
                <a:buChar char="ü"/>
                <a:defRPr/>
              </a:pPr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</a:rPr>
                <a:t>Deleted Items</a:t>
              </a:r>
            </a:p>
            <a:p>
              <a:pPr marL="263525" lvl="1" indent="-171450" defTabSz="914378">
                <a:buFont typeface="Wingdings" panose="05000000000000000000" pitchFamily="2" charset="2"/>
                <a:buChar char="ü"/>
                <a:defRPr/>
              </a:pPr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</a:rPr>
                <a:t>Junk mail</a:t>
              </a:r>
            </a:p>
            <a:p>
              <a:pPr marL="263525" lvl="1" indent="-171450" defTabSz="914378">
                <a:buFont typeface="Wingdings" panose="05000000000000000000" pitchFamily="2" charset="2"/>
                <a:buChar char="ü"/>
                <a:defRPr/>
              </a:pPr>
              <a:r>
                <a:rPr lang="en-US" altLang="ko-KR" sz="1100" dirty="0">
                  <a:solidFill>
                    <a:schemeClr val="bg1">
                      <a:lumMod val="50000"/>
                    </a:schemeClr>
                  </a:solidFill>
                </a:rPr>
                <a:t>Outbox </a:t>
              </a: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</a:rPr>
                <a:t>등등</a:t>
              </a:r>
              <a:endParaRPr lang="en-US" altLang="ko-KR" sz="11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marL="171450" indent="-171450" defTabSz="914378">
                <a:buFont typeface="Arial" panose="020B0604020202020204" pitchFamily="34" charset="0"/>
                <a:buChar char="•"/>
                <a:defRPr/>
              </a:pPr>
              <a:r>
                <a:rPr lang="ko-KR" altLang="en-US" sz="1100" b="1" dirty="0">
                  <a:solidFill>
                    <a:schemeClr val="bg1">
                      <a:lumMod val="50000"/>
                    </a:schemeClr>
                  </a:solidFill>
                </a:rPr>
                <a:t>알림 설정</a:t>
              </a:r>
              <a:endParaRPr lang="en-US" altLang="ko-KR" sz="1100" b="1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marL="171450" indent="-171450" defTabSz="914378">
                <a:buFont typeface="Arial" panose="020B0604020202020204" pitchFamily="34" charset="0"/>
                <a:buChar char="•"/>
                <a:defRPr/>
              </a:pPr>
              <a:r>
                <a:rPr lang="ko-KR" altLang="en-US" sz="1100" b="1" dirty="0">
                  <a:solidFill>
                    <a:schemeClr val="bg1">
                      <a:lumMod val="50000"/>
                    </a:schemeClr>
                  </a:solidFill>
                </a:rPr>
                <a:t>계정 인증</a:t>
              </a:r>
              <a:endParaRPr lang="en-US" altLang="ko-KR" sz="1100" b="1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indent="-250825" defTabSz="914378">
                <a:buFont typeface="Wingdings" panose="05000000000000000000" pitchFamily="2" charset="2"/>
                <a:buChar char="ü"/>
                <a:defRPr/>
              </a:pPr>
              <a:endParaRPr lang="ko-KR" altLang="en-US" sz="11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marL="171450" indent="-171450" defTabSz="914378">
                <a:buFont typeface="Arial" panose="020B0604020202020204" pitchFamily="34" charset="0"/>
                <a:buChar char="•"/>
                <a:defRPr/>
              </a:pPr>
              <a:endParaRPr lang="ko-KR" altLang="en-US" sz="11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marL="171450" indent="-171450" defTabSz="914378">
                <a:buFont typeface="Arial" panose="020B0604020202020204" pitchFamily="34" charset="0"/>
                <a:buChar char="•"/>
                <a:defRPr/>
              </a:pPr>
              <a:endParaRPr lang="ko-KR" sz="1100" dirty="0">
                <a:solidFill>
                  <a:schemeClr val="bg1">
                    <a:lumMod val="50000"/>
                  </a:schemeClr>
                </a:solidFill>
                <a:latin typeface="Tahoma"/>
              </a:endParaRPr>
            </a:p>
          </p:txBody>
        </p:sp>
        <p:pic>
          <p:nvPicPr>
            <p:cNvPr id="1026" name="Picture 2" descr="Excluding Folders">
              <a:extLst>
                <a:ext uri="{FF2B5EF4-FFF2-40B4-BE49-F238E27FC236}">
                  <a16:creationId xmlns:a16="http://schemas.microsoft.com/office/drawing/2014/main" id="{70BD7986-0361-42B1-90DD-909138054C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3" y="1627911"/>
              <a:ext cx="1985818" cy="2934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onfiguring Notification Settings">
              <a:extLst>
                <a:ext uri="{FF2B5EF4-FFF2-40B4-BE49-F238E27FC236}">
                  <a16:creationId xmlns:a16="http://schemas.microsoft.com/office/drawing/2014/main" id="{F4E872B8-454B-4CFA-A53D-10716E4034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7213" y="1627911"/>
              <a:ext cx="1985818" cy="2934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onfiguring Authentication Settings">
              <a:extLst>
                <a:ext uri="{FF2B5EF4-FFF2-40B4-BE49-F238E27FC236}">
                  <a16:creationId xmlns:a16="http://schemas.microsoft.com/office/drawing/2014/main" id="{5ADDFDA3-C228-4D93-B0A1-EADF2222F1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1063" y="1627909"/>
              <a:ext cx="1985818" cy="2934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5F138A6F-618F-4DF7-90CC-70BF09F31E8E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 데이터 중 특정 폴더 백업 및 인증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알림 설정을 제공합니다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614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135DAD1C-4AD8-4507-BE37-31237B7EA7F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092" y="1783501"/>
            <a:ext cx="1330930" cy="157649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DF9E90-D01B-461A-8CF0-BBE5FA6A013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6852" y="1784659"/>
            <a:ext cx="1328795" cy="15753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AF2CACF-0EE0-4F3F-96AA-B0A1ABDEBC3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4477" y="1802035"/>
            <a:ext cx="1330931" cy="155796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0F37B60-317B-4ADC-A69E-4536F28BF31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4181" y="1784080"/>
            <a:ext cx="1330931" cy="157534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892BF65-6548-4101-BCFC-9E188D917AE7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3944" y="1784080"/>
            <a:ext cx="1330931" cy="157534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18E2502-16AA-4321-A62F-B036C6A43744}"/>
              </a:ext>
            </a:extLst>
          </p:cNvPr>
          <p:cNvSpPr/>
          <p:nvPr/>
        </p:nvSpPr>
        <p:spPr>
          <a:xfrm>
            <a:off x="352262" y="3360003"/>
            <a:ext cx="11605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09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2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사용자 실수로</a:t>
            </a:r>
            <a:endParaRPr lang="en-US" altLang="ko-KR" sz="1200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  <a:p>
            <a:pPr lvl="0" algn="ctr" defTabSz="91409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2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삭제</a:t>
            </a:r>
            <a:endParaRPr lang="ru-RU" sz="1200" kern="0" spc="-50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7AADAAB-0D5A-4143-929B-43887E666528}"/>
              </a:ext>
            </a:extLst>
          </p:cNvPr>
          <p:cNvSpPr/>
          <p:nvPr/>
        </p:nvSpPr>
        <p:spPr>
          <a:xfrm>
            <a:off x="1640609" y="3360003"/>
            <a:ext cx="14824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09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2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보존 정책 혼동 </a:t>
            </a:r>
            <a:r>
              <a:rPr lang="en-US" altLang="ko-KR" sz="12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/ </a:t>
            </a:r>
            <a:r>
              <a:rPr lang="ko-KR" altLang="en-US" sz="12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허점</a:t>
            </a:r>
            <a:endParaRPr lang="en-US" sz="1200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6B366B-2D75-4F07-9808-15128D49C335}"/>
              </a:ext>
            </a:extLst>
          </p:cNvPr>
          <p:cNvSpPr/>
          <p:nvPr/>
        </p:nvSpPr>
        <p:spPr>
          <a:xfrm>
            <a:off x="3123013" y="3360003"/>
            <a:ext cx="141610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09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2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내부 보안 위협</a:t>
            </a:r>
            <a:r>
              <a:rPr lang="en-US" sz="12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 </a:t>
            </a:r>
          </a:p>
          <a:p>
            <a:pPr lvl="0" algn="ctr" defTabSz="91409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9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(</a:t>
            </a:r>
            <a:r>
              <a:rPr lang="ko-KR" altLang="en-US" sz="9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악의적 내부자 </a:t>
            </a:r>
            <a:r>
              <a:rPr lang="en-US" altLang="ko-KR" sz="9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/ </a:t>
            </a:r>
            <a:r>
              <a:rPr lang="ko-KR" altLang="en-US" sz="9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퇴사하는 직원</a:t>
            </a:r>
            <a:r>
              <a:rPr lang="en-US" altLang="ko-KR" sz="9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)</a:t>
            </a:r>
            <a:endParaRPr lang="en-US" sz="900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3F99AAA-2781-476A-BE0E-5696D68A13DC}"/>
              </a:ext>
            </a:extLst>
          </p:cNvPr>
          <p:cNvSpPr/>
          <p:nvPr/>
        </p:nvSpPr>
        <p:spPr>
          <a:xfrm>
            <a:off x="4559525" y="3360003"/>
            <a:ext cx="141610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09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2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외부 보안 위협</a:t>
            </a:r>
            <a:r>
              <a:rPr lang="en-US" sz="12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 </a:t>
            </a:r>
          </a:p>
          <a:p>
            <a:pPr lvl="0" algn="ctr" defTabSz="91409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9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(</a:t>
            </a:r>
            <a:r>
              <a:rPr lang="ko-KR" altLang="en-US" sz="90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랜섬웨어</a:t>
            </a:r>
            <a:r>
              <a:rPr lang="ko-KR" altLang="en-US" sz="9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/</a:t>
            </a:r>
            <a:r>
              <a:rPr lang="en-US" sz="9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 </a:t>
            </a:r>
          </a:p>
          <a:p>
            <a:pPr lvl="0" algn="ctr" defTabSz="91409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9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로그 앱</a:t>
            </a:r>
            <a:r>
              <a:rPr lang="en-US" altLang="ko-KR" sz="9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)</a:t>
            </a:r>
            <a:endParaRPr lang="en-US" sz="900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8AF5E2B-170A-4E9E-8D46-D0734935BC11}"/>
              </a:ext>
            </a:extLst>
          </p:cNvPr>
          <p:cNvSpPr/>
          <p:nvPr/>
        </p:nvSpPr>
        <p:spPr>
          <a:xfrm>
            <a:off x="5992107" y="3360003"/>
            <a:ext cx="14161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09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2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법률 및 규정 요구 사항</a:t>
            </a:r>
            <a:endParaRPr lang="en-US" sz="1200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1FEEEA8-FBF6-455A-9D39-60C026BC7F6B}"/>
              </a:ext>
            </a:extLst>
          </p:cNvPr>
          <p:cNvSpPr/>
          <p:nvPr/>
        </p:nvSpPr>
        <p:spPr>
          <a:xfrm>
            <a:off x="7441358" y="3360003"/>
            <a:ext cx="14161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1409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2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혼합 배포와 </a:t>
            </a:r>
            <a:r>
              <a:rPr lang="ko-KR" altLang="en-US" sz="120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마이그레이션</a:t>
            </a:r>
            <a:r>
              <a:rPr lang="ko-KR" altLang="en-US" sz="12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 관리</a:t>
            </a:r>
            <a:endParaRPr lang="en-US" sz="1200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6099D6D-DB20-4BCE-9784-C0BBD0AD0709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4238" y="1783501"/>
            <a:ext cx="1351113" cy="15764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156AD4A-3C12-4FB2-B17A-F5EDB60E288B}"/>
              </a:ext>
            </a:extLst>
          </p:cNvPr>
          <p:cNvSpPr txBox="1"/>
          <p:nvPr/>
        </p:nvSpPr>
        <p:spPr>
          <a:xfrm>
            <a:off x="5797296" y="4789091"/>
            <a:ext cx="3378313" cy="415498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보관된 비디오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웨비나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: Microsoft Office 365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백업을 사용해야 하는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가지 이유</a:t>
            </a:r>
            <a:endParaRPr lang="en-US" sz="7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700" dirty="0">
                <a:solidFill>
                  <a:srgbClr val="93EB20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https://www.veeam.com/videos/six-reasons-office-backup-14845.html</a:t>
            </a:r>
            <a:r>
              <a:rPr lang="en-US" sz="700" dirty="0">
                <a:solidFill>
                  <a:srgbClr val="93EB20"/>
                </a:solidFill>
              </a:rPr>
              <a:t> </a:t>
            </a:r>
          </a:p>
          <a:p>
            <a:endParaRPr 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D4FEE1EA-D9E3-475D-9CF1-9749D657CCF8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en-US" altLang="ko-KR" sz="1400" b="1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400" b="1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가지 이유</a:t>
            </a:r>
            <a:r>
              <a:rPr lang="en-US" altLang="ko-KR" sz="1400" b="1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!!!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2E569C4C-E9FD-4127-BE05-83BD595CE766}"/>
              </a:ext>
            </a:extLst>
          </p:cNvPr>
          <p:cNvSpPr txBox="1">
            <a:spLocks/>
          </p:cNvSpPr>
          <p:nvPr/>
        </p:nvSpPr>
        <p:spPr>
          <a:xfrm>
            <a:off x="360000" y="171451"/>
            <a:ext cx="8363938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68603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0" baseline="0" dirty="0" smtClean="0">
                <a:ln w="3175">
                  <a:noFill/>
                </a:ln>
                <a:solidFill>
                  <a:srgbClr val="93EB20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altLang="ko-KR" dirty="0"/>
              <a:t>Office 365 </a:t>
            </a:r>
            <a:r>
              <a:rPr lang="ko-KR" altLang="en-US" dirty="0"/>
              <a:t>백업을 사용해야 하는</a:t>
            </a:r>
          </a:p>
        </p:txBody>
      </p:sp>
    </p:spTree>
    <p:extLst>
      <p:ext uri="{BB962C8B-B14F-4D97-AF65-F5344CB8AC3E}">
        <p14:creationId xmlns:p14="http://schemas.microsoft.com/office/powerpoint/2010/main" val="3617003234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BA412B-8D3C-4709-99CA-446CF25BA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53998"/>
          </a:xfrm>
        </p:spPr>
        <p:txBody>
          <a:bodyPr/>
          <a:lstStyle/>
          <a:p>
            <a:r>
              <a:rPr lang="ko-KR" altLang="en-US" dirty="0"/>
              <a:t>다양한 리포팅</a:t>
            </a:r>
            <a:endParaRPr lang="ko-KR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E0A37B8-1651-4954-84BB-C060EAD21B14}"/>
              </a:ext>
            </a:extLst>
          </p:cNvPr>
          <p:cNvGrpSpPr/>
          <p:nvPr/>
        </p:nvGrpSpPr>
        <p:grpSpPr>
          <a:xfrm>
            <a:off x="470837" y="1298864"/>
            <a:ext cx="8204852" cy="3325524"/>
            <a:chOff x="457200" y="1212624"/>
            <a:chExt cx="8243238" cy="3440058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8B3501A-A26E-4FFD-B726-B91AE90E71AC}"/>
                </a:ext>
              </a:extLst>
            </p:cNvPr>
            <p:cNvGrpSpPr/>
            <p:nvPr/>
          </p:nvGrpSpPr>
          <p:grpSpPr>
            <a:xfrm>
              <a:off x="457200" y="1212624"/>
              <a:ext cx="8243238" cy="3440058"/>
              <a:chOff x="208538" y="1149871"/>
              <a:chExt cx="2942785" cy="3049554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72DE634-F12E-4C6A-8F42-920F01F14779}"/>
                  </a:ext>
                </a:extLst>
              </p:cNvPr>
              <p:cNvSpPr/>
              <p:nvPr/>
            </p:nvSpPr>
            <p:spPr bwMode="auto">
              <a:xfrm>
                <a:off x="208538" y="1429195"/>
                <a:ext cx="2942785" cy="277023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7E3FE5F-7291-43E3-BE5C-906C31C4222D}"/>
                  </a:ext>
                </a:extLst>
              </p:cNvPr>
              <p:cNvSpPr/>
              <p:nvPr/>
            </p:nvSpPr>
            <p:spPr bwMode="auto">
              <a:xfrm>
                <a:off x="208538" y="1149871"/>
                <a:ext cx="2942785" cy="27932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5F4B"/>
                    </a:solidFill>
                    <a:effectLst/>
                    <a:uLnTx/>
                    <a:uFillTx/>
                    <a:latin typeface="Tahoma"/>
                  </a:rPr>
                  <a:t>리포팅</a:t>
                </a:r>
                <a:endParaRPr kumimoji="0" 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5F4B"/>
                  </a:solidFill>
                  <a:effectLst/>
                  <a:uLnTx/>
                  <a:uFillTx/>
                  <a:latin typeface="Tahoma"/>
                </a:endParaRPr>
              </a:p>
            </p:txBody>
          </p:sp>
        </p:grpSp>
        <p:pic>
          <p:nvPicPr>
            <p:cNvPr id="10" name="Picture 4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9019804B-8070-40BF-8C5A-FB7C8B207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3157" y="1620344"/>
              <a:ext cx="2573289" cy="2905187"/>
            </a:xfrm>
            <a:prstGeom prst="rect">
              <a:avLst/>
            </a:prstGeom>
          </p:spPr>
        </p:pic>
        <p:pic>
          <p:nvPicPr>
            <p:cNvPr id="11" name="Picture 2" descr="https://i.gyazo.com/2c53766a72b53e60fc9c3372a450bb26.png">
              <a:extLst>
                <a:ext uri="{FF2B5EF4-FFF2-40B4-BE49-F238E27FC236}">
                  <a16:creationId xmlns:a16="http://schemas.microsoft.com/office/drawing/2014/main" id="{855C0261-FDB0-426E-BA95-74B04F17E1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6286" y="1624386"/>
              <a:ext cx="2696770" cy="2901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https://i.gyazo.com/0e12ef1f8a9bcb53c750693a129d3265.png">
              <a:extLst>
                <a:ext uri="{FF2B5EF4-FFF2-40B4-BE49-F238E27FC236}">
                  <a16:creationId xmlns:a16="http://schemas.microsoft.com/office/drawing/2014/main" id="{536232B8-E3E8-4B74-B673-2DF3F202DD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8130" y="1620344"/>
              <a:ext cx="2686372" cy="2901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F3705D9B-6E8D-4CE0-BA40-59B6A8D15A0B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리포팅을 제공합니다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7108588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5900E65-1DE3-477F-A5AB-16600CF53274}"/>
              </a:ext>
            </a:extLst>
          </p:cNvPr>
          <p:cNvSpPr txBox="1"/>
          <p:nvPr/>
        </p:nvSpPr>
        <p:spPr>
          <a:xfrm>
            <a:off x="7319097" y="4517070"/>
            <a:ext cx="1699403" cy="248209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 fontAlgn="base"/>
            <a:r>
              <a:rPr lang="en-US" sz="1013">
                <a:solidFill>
                  <a:srgbClr val="93EB2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http://vee.am/25</a:t>
            </a:r>
            <a:endParaRPr lang="en-US" sz="1013">
              <a:solidFill>
                <a:srgbClr val="93EB2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F2B360-FE09-4A13-8400-1FFDE5DD23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274" y="3030196"/>
            <a:ext cx="1381226" cy="13812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3DAF9D-C60A-4B3C-AF6C-3081FC6612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378221"/>
            <a:ext cx="7193597" cy="404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31224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F28D81-6716-416D-97C0-E0827806F3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626" b="49207"/>
          <a:stretch/>
        </p:blipFill>
        <p:spPr>
          <a:xfrm>
            <a:off x="468313" y="1295400"/>
            <a:ext cx="6264275" cy="332898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6757CAF-E95C-40AD-A915-AE3822CB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Veeam Explorers</a:t>
            </a:r>
            <a:r>
              <a:rPr lang="ko-KR" altLang="en-US" sz="3600" dirty="0"/>
              <a:t>를 이용한 개별 복구</a:t>
            </a:r>
            <a:endParaRPr lang="en-NL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418732-D843-4398-98F1-5CBF4243A584}"/>
              </a:ext>
            </a:extLst>
          </p:cNvPr>
          <p:cNvSpPr txBox="1"/>
          <p:nvPr/>
        </p:nvSpPr>
        <p:spPr>
          <a:xfrm>
            <a:off x="7091921" y="2086401"/>
            <a:ext cx="1584228" cy="408623"/>
          </a:xfrm>
          <a:prstGeom prst="round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>
              <a:defRPr/>
            </a:pPr>
            <a:r>
              <a:rPr lang="en-US" sz="1200">
                <a:solidFill>
                  <a:srgbClr val="FFFFFF"/>
                </a:solidFill>
                <a:latin typeface="Tahoma"/>
              </a:rPr>
              <a:t>Veeam Explorer </a:t>
            </a:r>
            <a:br>
              <a:rPr lang="en-US" sz="1200">
                <a:solidFill>
                  <a:srgbClr val="FFFFFF"/>
                </a:solidFill>
                <a:latin typeface="Tahoma"/>
              </a:rPr>
            </a:br>
            <a:r>
              <a:rPr lang="en-US" sz="1200">
                <a:solidFill>
                  <a:srgbClr val="FFFFFF"/>
                </a:solidFill>
                <a:latin typeface="Tahoma"/>
              </a:rPr>
              <a:t>for Exchange Online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90ECBE-47AE-4591-B2E1-1A2AFAEE7349}"/>
              </a:ext>
            </a:extLst>
          </p:cNvPr>
          <p:cNvSpPr txBox="1"/>
          <p:nvPr/>
        </p:nvSpPr>
        <p:spPr>
          <a:xfrm>
            <a:off x="7091919" y="2529782"/>
            <a:ext cx="1955703" cy="408623"/>
          </a:xfrm>
          <a:prstGeom prst="round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>
              <a:defRPr/>
            </a:pPr>
            <a:r>
              <a:rPr lang="en-US" sz="1200">
                <a:solidFill>
                  <a:srgbClr val="FFFFFF"/>
                </a:solidFill>
                <a:latin typeface="Tahoma"/>
              </a:rPr>
              <a:t>Veeam Explorer </a:t>
            </a:r>
            <a:br>
              <a:rPr lang="en-US" sz="1200">
                <a:solidFill>
                  <a:srgbClr val="FFFFFF"/>
                </a:solidFill>
                <a:latin typeface="Tahoma"/>
              </a:rPr>
            </a:br>
            <a:r>
              <a:rPr lang="en-US" sz="1200">
                <a:solidFill>
                  <a:srgbClr val="FFFFFF"/>
                </a:solidFill>
                <a:latin typeface="Tahoma"/>
              </a:rPr>
              <a:t>for SharePoint</a:t>
            </a:r>
            <a:endParaRPr lang="en-US" sz="1200">
              <a:solidFill>
                <a:srgbClr val="93EB20"/>
              </a:solidFill>
              <a:latin typeface="Tahom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E06F68-87E9-4480-821F-C728870EDFA4}"/>
              </a:ext>
            </a:extLst>
          </p:cNvPr>
          <p:cNvSpPr txBox="1"/>
          <p:nvPr/>
        </p:nvSpPr>
        <p:spPr>
          <a:xfrm>
            <a:off x="7099173" y="3018882"/>
            <a:ext cx="1744981" cy="408623"/>
          </a:xfrm>
          <a:prstGeom prst="round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Tahoma"/>
              </a:rPr>
              <a:t>Veeam Explorer for OneDrive for Business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689598DB-FD50-459E-B42F-1861B70D78B4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 flipV="1">
            <a:off x="5346941" y="2290713"/>
            <a:ext cx="1744980" cy="721080"/>
          </a:xfrm>
          <a:prstGeom prst="bentConnector3">
            <a:avLst/>
          </a:prstGeom>
          <a:ln w="12700">
            <a:solidFill>
              <a:srgbClr val="00E2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1D2DBFB-F950-4C6D-A21B-D0B4615EAE5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346941" y="2741186"/>
            <a:ext cx="1744980" cy="580212"/>
          </a:xfrm>
          <a:prstGeom prst="bentConnector3">
            <a:avLst>
              <a:gd name="adj1" fmla="val 40830"/>
            </a:avLst>
          </a:prstGeom>
          <a:ln w="12700">
            <a:solidFill>
              <a:srgbClr val="00E2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392F4DE-8B46-4501-BA89-8478DA09055E}"/>
              </a:ext>
            </a:extLst>
          </p:cNvPr>
          <p:cNvCxnSpPr>
            <a:cxnSpLocks/>
          </p:cNvCxnSpPr>
          <p:nvPr/>
        </p:nvCxnSpPr>
        <p:spPr>
          <a:xfrm rot="10800000" flipV="1">
            <a:off x="5354195" y="3216104"/>
            <a:ext cx="1744980" cy="489993"/>
          </a:xfrm>
          <a:prstGeom prst="bentConnector3">
            <a:avLst>
              <a:gd name="adj1" fmla="val 31223"/>
            </a:avLst>
          </a:prstGeom>
          <a:ln w="12700">
            <a:solidFill>
              <a:srgbClr val="00E2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5E5F129E-23E2-45CD-A4AE-CC9DBB35E282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O365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백업 후 </a:t>
            </a:r>
            <a:r>
              <a:rPr lang="ko-KR" altLang="en-US" sz="1400" b="1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최적화된 개별 복구 제공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(Exchange, SharePoint, OneDrive)</a:t>
            </a:r>
          </a:p>
        </p:txBody>
      </p:sp>
    </p:spTree>
    <p:extLst>
      <p:ext uri="{BB962C8B-B14F-4D97-AF65-F5344CB8AC3E}">
        <p14:creationId xmlns:p14="http://schemas.microsoft.com/office/powerpoint/2010/main" val="1409251015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D98BA5-3DC6-42DE-8385-3F589DA1C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/>
              <a:t>Explorer for Microsoft Exchange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3C97E2-8237-4BCC-B6A3-4093388BD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13" y="1295399"/>
            <a:ext cx="8207375" cy="3328989"/>
          </a:xfrm>
          <a:prstGeom prst="rect">
            <a:avLst/>
          </a:prstGeom>
        </p:spPr>
      </p:pic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3A539236-C2AB-4643-9951-7115C8AD0CC3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Exchange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데이터에 대한 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Mailbox,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개별 아이템 복구 및 다양한 고급 복구 제공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945111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8414A3-A560-438B-B591-DA69F08C2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/>
              <a:t>Explorer for Microsoft SharePoint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ADE2C4-6BDB-4E9C-AF18-59C997544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314" y="1295400"/>
            <a:ext cx="8207374" cy="3328988"/>
          </a:xfrm>
          <a:prstGeom prst="rect">
            <a:avLst/>
          </a:prstGeom>
        </p:spPr>
      </p:pic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931804CE-52EE-495C-B3D0-C8C820A79607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SharePoint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데이터에 대한 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Site, Subsite,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개별 아이템 복구 및 다양한 고급 복구 제공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0763219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2732D1-8829-4CB5-83E7-7B4B0752C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600"/>
              <a:t>Explorer for OneDrive for Business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886554-7FA6-459C-B99F-1D5F09AA3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13" y="1295400"/>
            <a:ext cx="8207376" cy="3328988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9E81764-CA7E-4228-A897-2BB9F57C7704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OneDrive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데이터에 대한 개별 아이템 복구 및 다양한 고급 복구 제공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1225138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B17BE5-E8A3-411A-B3F2-DC18B33D12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/>
              <a:t>경쟁사 비교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607418351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E7693B-DEF3-41DB-8859-E9A35028D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sz="2800" dirty="0"/>
              <a:t>Veeam의 고유한 비즈니스 장점 포지셔닝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A51EB0A-7F51-4D9B-AFE0-8F181E71CCFA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17387099"/>
              </p:ext>
            </p:extLst>
          </p:nvPr>
        </p:nvGraphicFramePr>
        <p:xfrm>
          <a:off x="468313" y="848559"/>
          <a:ext cx="8207376" cy="3775828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735792">
                  <a:extLst>
                    <a:ext uri="{9D8B030D-6E8A-4147-A177-3AD203B41FA5}">
                      <a16:colId xmlns:a16="http://schemas.microsoft.com/office/drawing/2014/main" val="538223516"/>
                    </a:ext>
                  </a:extLst>
                </a:gridCol>
                <a:gridCol w="2735792">
                  <a:extLst>
                    <a:ext uri="{9D8B030D-6E8A-4147-A177-3AD203B41FA5}">
                      <a16:colId xmlns:a16="http://schemas.microsoft.com/office/drawing/2014/main" val="1476059040"/>
                    </a:ext>
                  </a:extLst>
                </a:gridCol>
                <a:gridCol w="2735792">
                  <a:extLst>
                    <a:ext uri="{9D8B030D-6E8A-4147-A177-3AD203B41FA5}">
                      <a16:colId xmlns:a16="http://schemas.microsoft.com/office/drawing/2014/main" val="3688934956"/>
                    </a:ext>
                  </a:extLst>
                </a:gridCol>
              </a:tblGrid>
              <a:tr h="287875">
                <a:tc>
                  <a:txBody>
                    <a:bodyPr/>
                    <a:lstStyle/>
                    <a:p>
                      <a:pPr algn="ctr"/>
                      <a:r>
                        <a:rPr sz="1200" dirty="0"/>
                        <a:t>Veeam</a:t>
                      </a:r>
                      <a:r>
                        <a:rPr lang="ko-KR" sz="1200" dirty="0"/>
                        <a:t>의 장점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F4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sz="1200" dirty="0"/>
                        <a:t>Veeam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200" dirty="0"/>
                        <a:t>경쟁 제품</a:t>
                      </a:r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880392"/>
                  </a:ext>
                </a:extLst>
              </a:tr>
              <a:tr h="1252260">
                <a:tc>
                  <a:txBody>
                    <a:bodyPr/>
                    <a:lstStyle/>
                    <a:p>
                      <a:r>
                        <a:rPr lang="ko-KR" sz="1200" b="1" dirty="0">
                          <a:solidFill>
                            <a:schemeClr val="bg1"/>
                          </a:solidFill>
                        </a:rPr>
                        <a:t>자체 데이터 보유 및 성능 제어</a:t>
                      </a:r>
                    </a:p>
                    <a:p>
                      <a:pPr lvl="1"/>
                      <a:r>
                        <a:rPr lang="ko-KR" sz="1200" dirty="0">
                          <a:solidFill>
                            <a:schemeClr val="bg1"/>
                          </a:solidFill>
                        </a:rPr>
                        <a:t>유연한 솔루션 아키텍처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sz="800" dirty="0"/>
                        <a:t>백업을 온</a:t>
                      </a:r>
                      <a:r>
                        <a:rPr lang="en-US" sz="800" dirty="0"/>
                        <a:t>-</a:t>
                      </a:r>
                      <a:r>
                        <a:rPr lang="ko-KR" sz="800" dirty="0"/>
                        <a:t>프레미스에 저장하여 데이터의 자체 복사본 보유</a:t>
                      </a:r>
                    </a:p>
                    <a:p>
                      <a:pPr marL="0" marR="0" lvl="0" indent="0" algn="l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800" dirty="0"/>
                        <a:t>클라우드와 온</a:t>
                      </a:r>
                      <a:r>
                        <a:rPr lang="en-US" sz="800" dirty="0"/>
                        <a:t>-</a:t>
                      </a:r>
                      <a:r>
                        <a:rPr lang="ko-KR" sz="800" dirty="0"/>
                        <a:t>프레미스 간 데이터 마이그레이션</a:t>
                      </a:r>
                      <a:r>
                        <a:rPr lang="en-US" sz="800" dirty="0"/>
                        <a:t>/</a:t>
                      </a:r>
                      <a:r>
                        <a:rPr lang="ko-KR" sz="800" dirty="0"/>
                        <a:t>복사</a:t>
                      </a:r>
                    </a:p>
                    <a:p>
                      <a:pPr marL="0" marR="0" lvl="0" indent="0" algn="l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800" dirty="0"/>
                        <a:t>성능 제어를 위해 어떤 하드웨어든 선택 가능</a:t>
                      </a:r>
                    </a:p>
                    <a:p>
                      <a:pPr marL="0" marR="0" lvl="0" indent="0" algn="l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800" dirty="0"/>
                        <a:t>적합한 성능을 얻기 위해 여러 프록시</a:t>
                      </a:r>
                      <a:r>
                        <a:rPr lang="en-US" sz="800" dirty="0"/>
                        <a:t>/</a:t>
                      </a:r>
                      <a:r>
                        <a:rPr lang="ko-KR" sz="800" dirty="0"/>
                        <a:t>리포지토리 배포</a:t>
                      </a:r>
                    </a:p>
                    <a:p>
                      <a:pPr marL="0" marR="0" lvl="0" indent="0" algn="l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800" dirty="0"/>
                        <a:t>적합한 성능을 얻기 위해 프록시 및 백업 설정 구성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sz="800" dirty="0"/>
                        <a:t>보통 공급업체의 클라우드 스토리지로 제한</a:t>
                      </a:r>
                      <a:r>
                        <a:rPr lang="en-US" sz="800" dirty="0"/>
                        <a:t>(</a:t>
                      </a:r>
                      <a:r>
                        <a:rPr lang="ko-KR" sz="800" dirty="0"/>
                        <a:t>고정</a:t>
                      </a:r>
                      <a:r>
                        <a:rPr lang="en-US" sz="800" dirty="0"/>
                        <a:t>)</a:t>
                      </a:r>
                    </a:p>
                    <a:p>
                      <a:r>
                        <a:rPr lang="ko-KR" sz="800" dirty="0"/>
                        <a:t>보통</a:t>
                      </a:r>
                      <a:r>
                        <a:rPr sz="800" dirty="0"/>
                        <a:t> </a:t>
                      </a:r>
                      <a:r>
                        <a:rPr lang="ko-KR" sz="800" dirty="0"/>
                        <a:t>공급업체의</a:t>
                      </a:r>
                      <a:r>
                        <a:rPr sz="800" dirty="0"/>
                        <a:t> </a:t>
                      </a:r>
                      <a:r>
                        <a:rPr lang="ko-KR" sz="800" dirty="0"/>
                        <a:t>클라우드</a:t>
                      </a:r>
                      <a:r>
                        <a:rPr sz="800" dirty="0"/>
                        <a:t> </a:t>
                      </a:r>
                      <a:r>
                        <a:rPr lang="ko-KR" sz="800" dirty="0"/>
                        <a:t>외부로</a:t>
                      </a:r>
                      <a:r>
                        <a:rPr sz="800" dirty="0"/>
                        <a:t> </a:t>
                      </a:r>
                      <a:r>
                        <a:rPr lang="ko-KR" sz="800" dirty="0"/>
                        <a:t>백업</a:t>
                      </a:r>
                      <a:r>
                        <a:rPr sz="800" dirty="0"/>
                        <a:t> </a:t>
                      </a:r>
                      <a:r>
                        <a:rPr lang="ko-KR" sz="800" dirty="0"/>
                        <a:t>마이그레이션</a:t>
                      </a:r>
                      <a:r>
                        <a:rPr sz="800" dirty="0"/>
                        <a:t> </a:t>
                      </a:r>
                      <a:r>
                        <a:rPr lang="ko-KR" sz="800" dirty="0"/>
                        <a:t>불가능</a:t>
                      </a:r>
                      <a:r>
                        <a:rPr lang="en-US" sz="800" dirty="0"/>
                        <a:t>(</a:t>
                      </a:r>
                      <a:r>
                        <a:rPr lang="ko-KR" sz="800" dirty="0"/>
                        <a:t>고정</a:t>
                      </a:r>
                      <a:r>
                        <a:rPr lang="en-US" sz="800" dirty="0"/>
                        <a:t>)</a:t>
                      </a:r>
                    </a:p>
                    <a:p>
                      <a:pPr marL="0" marR="0" lvl="0" indent="0" algn="l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800" dirty="0"/>
                        <a:t>성능 제어 없음</a:t>
                      </a:r>
                      <a:r>
                        <a:rPr lang="en-US" sz="800" dirty="0"/>
                        <a:t>. </a:t>
                      </a:r>
                      <a:r>
                        <a:rPr lang="ko-KR" sz="800" dirty="0"/>
                        <a:t>모두 클라우드 기반 공급업체에서 설정</a:t>
                      </a:r>
                    </a:p>
                    <a:p>
                      <a:pPr marL="0" marR="0" lvl="0" indent="0" algn="l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800" dirty="0"/>
                        <a:t>보통 한 리포지토리와 백업</a:t>
                      </a:r>
                      <a:r>
                        <a:rPr lang="en-US" sz="800" dirty="0"/>
                        <a:t>: </a:t>
                      </a:r>
                      <a:r>
                        <a:rPr lang="ko-KR" sz="800" dirty="0"/>
                        <a:t>탄력성 없음</a:t>
                      </a:r>
                    </a:p>
                    <a:p>
                      <a:pPr marL="0" marR="0" lvl="0" indent="0" algn="l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800" dirty="0"/>
                        <a:t>고객이 소프트웨어 공급업체와 클라우드 공급자에 의존</a:t>
                      </a:r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4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374471"/>
                  </a:ext>
                </a:extLst>
              </a:tr>
              <a:tr h="745231">
                <a:tc>
                  <a:txBody>
                    <a:bodyPr/>
                    <a:lstStyle/>
                    <a:p>
                      <a:r>
                        <a:rPr lang="ko-KR" sz="1200" b="1" dirty="0">
                          <a:solidFill>
                            <a:schemeClr val="bg1"/>
                          </a:solidFill>
                        </a:rPr>
                        <a:t>특정 백업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SLA </a:t>
                      </a:r>
                      <a:r>
                        <a:rPr lang="ko-KR" sz="1200" b="1" dirty="0">
                          <a:solidFill>
                            <a:schemeClr val="bg1"/>
                          </a:solidFill>
                        </a:rPr>
                        <a:t>충족</a:t>
                      </a:r>
                    </a:p>
                    <a:p>
                      <a:pPr lvl="1"/>
                      <a:r>
                        <a:rPr lang="ko-KR" sz="1200" dirty="0">
                          <a:solidFill>
                            <a:schemeClr val="bg1"/>
                          </a:solidFill>
                        </a:rPr>
                        <a:t>유연한 백업 구성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800" dirty="0"/>
                        <a:t>특정 요구 사항에 맞게 백업 일정 사용자 지정</a:t>
                      </a:r>
                    </a:p>
                    <a:p>
                      <a:pPr marL="0" marR="0" lvl="0" indent="0" algn="l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800" dirty="0"/>
                        <a:t>서로 다른 사용자의 </a:t>
                      </a:r>
                      <a:r>
                        <a:rPr lang="en-US" sz="800" dirty="0"/>
                        <a:t>SLA</a:t>
                      </a:r>
                      <a:r>
                        <a:rPr lang="ko-KR" sz="800" dirty="0"/>
                        <a:t>에 맞게 여러 백업 일정 설정</a:t>
                      </a:r>
                    </a:p>
                    <a:p>
                      <a:pPr marL="0" marR="0" lvl="0" indent="0" algn="l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800" dirty="0"/>
                        <a:t>백업 </a:t>
                      </a:r>
                      <a:r>
                        <a:rPr lang="en-US" sz="800" dirty="0"/>
                        <a:t>SLA</a:t>
                      </a:r>
                      <a:r>
                        <a:rPr lang="ko-KR" sz="800" dirty="0"/>
                        <a:t>를 충족하기 위해 고급 백업 옵션 사용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sz="800" dirty="0"/>
                        <a:t>보통 백업 일정을 설정</a:t>
                      </a:r>
                      <a:r>
                        <a:rPr lang="en-US" sz="800" dirty="0"/>
                        <a:t>/</a:t>
                      </a:r>
                      <a:r>
                        <a:rPr lang="ko-KR" sz="800" dirty="0"/>
                        <a:t>사용자 지정하는 방법 없음</a:t>
                      </a:r>
                    </a:p>
                    <a:p>
                      <a:pPr marL="0" marR="0" lvl="0" indent="0" algn="l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800" dirty="0"/>
                        <a:t>보통 조직당</a:t>
                      </a:r>
                      <a:r>
                        <a:rPr sz="800" dirty="0"/>
                        <a:t> </a:t>
                      </a:r>
                      <a:r>
                        <a:rPr lang="ko-KR" sz="800" dirty="0"/>
                        <a:t>하나의</a:t>
                      </a:r>
                      <a:r>
                        <a:rPr sz="800" dirty="0"/>
                        <a:t> </a:t>
                      </a:r>
                      <a:r>
                        <a:rPr lang="ko-KR" sz="800" dirty="0"/>
                        <a:t>백업 작업</a:t>
                      </a:r>
                      <a:r>
                        <a:rPr lang="en-US" sz="800" dirty="0"/>
                        <a:t>: </a:t>
                      </a:r>
                      <a:r>
                        <a:rPr lang="ko-KR" sz="800" kern="1200" dirty="0">
                          <a:solidFill>
                            <a:schemeClr val="dk1"/>
                          </a:solidFill>
                          <a:latin typeface="+mn-lt"/>
                        </a:rPr>
                        <a:t>사용자에 맞출 수 없음</a:t>
                      </a:r>
                    </a:p>
                    <a:p>
                      <a:pPr marL="0" marR="0" lvl="0" indent="0" algn="l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800" kern="1200" dirty="0">
                          <a:solidFill>
                            <a:schemeClr val="dk1"/>
                          </a:solidFill>
                          <a:latin typeface="+mn-lt"/>
                        </a:rPr>
                        <a:t>고급 백업 옵션(예: 항목 제외) 없음</a:t>
                      </a:r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4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084543"/>
                  </a:ext>
                </a:extLst>
              </a:tr>
              <a:tr h="745231">
                <a:tc>
                  <a:txBody>
                    <a:bodyPr/>
                    <a:lstStyle/>
                    <a:p>
                      <a:r>
                        <a:rPr lang="ko-KR" sz="1200" b="1" dirty="0">
                          <a:solidFill>
                            <a:schemeClr val="bg1"/>
                          </a:solidFill>
                        </a:rPr>
                        <a:t>최고의 방법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sz="1200" b="1" dirty="0">
                          <a:solidFill>
                            <a:schemeClr val="bg1"/>
                          </a:solidFill>
                        </a:rPr>
                        <a:t>어떤 방법으로도 복원</a:t>
                      </a:r>
                    </a:p>
                    <a:p>
                      <a:pPr lvl="1"/>
                      <a:r>
                        <a:rPr lang="ko-KR" sz="1200" dirty="0">
                          <a:solidFill>
                            <a:schemeClr val="bg1"/>
                          </a:solidFill>
                        </a:rPr>
                        <a:t>유연한 복원 옵션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sz="800" dirty="0"/>
                        <a:t>여러 방법으로 데이터를 </a:t>
                      </a:r>
                      <a:r>
                        <a:rPr lang="en-US" sz="800" dirty="0"/>
                        <a:t>Office 365</a:t>
                      </a:r>
                      <a:r>
                        <a:rPr lang="ko-KR" sz="800" dirty="0"/>
                        <a:t>에 복원</a:t>
                      </a:r>
                    </a:p>
                    <a:p>
                      <a:r>
                        <a:rPr lang="ko-KR" sz="800" dirty="0"/>
                        <a:t>데이터를 </a:t>
                      </a:r>
                      <a:r>
                        <a:rPr lang="en-US" sz="800" dirty="0"/>
                        <a:t>Exchange </a:t>
                      </a:r>
                      <a:r>
                        <a:rPr lang="ko-KR" sz="800" dirty="0"/>
                        <a:t>온</a:t>
                      </a:r>
                      <a:r>
                        <a:rPr lang="en-US" sz="800" dirty="0"/>
                        <a:t>-</a:t>
                      </a:r>
                      <a:r>
                        <a:rPr lang="ko-KR" sz="800" dirty="0"/>
                        <a:t>프레미스에 복원</a:t>
                      </a:r>
                    </a:p>
                    <a:p>
                      <a:r>
                        <a:rPr lang="ko-KR" sz="800" dirty="0"/>
                        <a:t>다른 방법</a:t>
                      </a:r>
                      <a:r>
                        <a:rPr lang="en-US" sz="800" dirty="0"/>
                        <a:t>(</a:t>
                      </a:r>
                      <a:r>
                        <a:rPr lang="ko-KR" sz="800" dirty="0"/>
                        <a:t>예</a:t>
                      </a:r>
                      <a:r>
                        <a:rPr lang="en-US" sz="800" dirty="0"/>
                        <a:t>: </a:t>
                      </a:r>
                      <a:r>
                        <a:rPr lang="ko-KR" sz="800" dirty="0"/>
                        <a:t>다운로드</a:t>
                      </a:r>
                      <a:r>
                        <a:rPr lang="en-US" sz="800" dirty="0"/>
                        <a:t>, .PST)</a:t>
                      </a:r>
                      <a:r>
                        <a:rPr lang="ko-KR" sz="800" dirty="0"/>
                        <a:t>으로 데이터 복원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sz="800" dirty="0"/>
                        <a:t>보통 </a:t>
                      </a:r>
                      <a:r>
                        <a:rPr lang="en-US" sz="800" dirty="0"/>
                        <a:t>Office 365</a:t>
                      </a:r>
                      <a:r>
                        <a:rPr lang="ko-KR" sz="800" dirty="0"/>
                        <a:t>로 복원 옵션이 적음</a:t>
                      </a:r>
                    </a:p>
                    <a:p>
                      <a:r>
                        <a:rPr lang="ko-KR" sz="800" dirty="0"/>
                        <a:t>복원이</a:t>
                      </a:r>
                      <a:r>
                        <a:rPr sz="800" dirty="0"/>
                        <a:t> </a:t>
                      </a:r>
                      <a:r>
                        <a:rPr lang="ko-KR" sz="800" dirty="0"/>
                        <a:t>대개</a:t>
                      </a:r>
                      <a:r>
                        <a:rPr sz="800" dirty="0"/>
                        <a:t> </a:t>
                      </a:r>
                      <a:r>
                        <a:rPr lang="en-US" sz="800" dirty="0"/>
                        <a:t>Office</a:t>
                      </a:r>
                      <a:r>
                        <a:rPr sz="800" dirty="0"/>
                        <a:t> </a:t>
                      </a:r>
                      <a:r>
                        <a:rPr lang="en-US" sz="800" dirty="0"/>
                        <a:t>365</a:t>
                      </a:r>
                      <a:r>
                        <a:rPr lang="ko-KR" sz="800" dirty="0"/>
                        <a:t>로</a:t>
                      </a:r>
                      <a:r>
                        <a:rPr sz="800" dirty="0"/>
                        <a:t> </a:t>
                      </a:r>
                      <a:r>
                        <a:rPr lang="ko-KR" sz="800" dirty="0"/>
                        <a:t>제한됨</a:t>
                      </a:r>
                      <a:r>
                        <a:rPr lang="en-US" sz="800" dirty="0"/>
                        <a:t>(Exchange</a:t>
                      </a:r>
                      <a:r>
                        <a:rPr sz="800" dirty="0"/>
                        <a:t> </a:t>
                      </a:r>
                      <a:r>
                        <a:rPr lang="ko-KR" sz="800" dirty="0"/>
                        <a:t>미지원</a:t>
                      </a:r>
                      <a:r>
                        <a:rPr lang="en-US" sz="800" dirty="0"/>
                        <a:t>)</a:t>
                      </a:r>
                      <a:r>
                        <a:rPr sz="800" dirty="0"/>
                        <a:t> </a:t>
                      </a:r>
                    </a:p>
                    <a:p>
                      <a:r>
                        <a:rPr lang="en-US" sz="800" dirty="0"/>
                        <a:t>Office 365</a:t>
                      </a:r>
                      <a:r>
                        <a:rPr lang="ko-KR" sz="800" dirty="0"/>
                        <a:t>로의 복구에 대체 방법이 제한됨</a:t>
                      </a:r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4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48556"/>
                  </a:ext>
                </a:extLst>
              </a:tr>
              <a:tr h="745231">
                <a:tc>
                  <a:txBody>
                    <a:bodyPr/>
                    <a:lstStyle/>
                    <a:p>
                      <a:r>
                        <a:rPr lang="ko-KR" sz="1200" b="1" dirty="0">
                          <a:solidFill>
                            <a:schemeClr val="bg1"/>
                          </a:solidFill>
                        </a:rPr>
                        <a:t>재해 시 손쉽게 복원</a:t>
                      </a:r>
                    </a:p>
                    <a:p>
                      <a:pPr lvl="1"/>
                      <a:r>
                        <a:rPr lang="ko-KR" sz="1200" dirty="0">
                          <a:solidFill>
                            <a:schemeClr val="bg1"/>
                          </a:solidFill>
                        </a:rPr>
                        <a:t>확장 가능한 항목 검색 및 복구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sz="800" dirty="0"/>
                        <a:t>편리한 고급 탐색</a:t>
                      </a:r>
                      <a:r>
                        <a:rPr lang="en-US" sz="800" dirty="0"/>
                        <a:t>/</a:t>
                      </a:r>
                      <a:r>
                        <a:rPr lang="ko-KR" sz="800" dirty="0"/>
                        <a:t>검색 기능으로 사용자와 사이트 찾기</a:t>
                      </a:r>
                    </a:p>
                    <a:p>
                      <a:r>
                        <a:rPr lang="ko-KR" sz="800" dirty="0"/>
                        <a:t>하나의</a:t>
                      </a:r>
                      <a:r>
                        <a:rPr sz="800" dirty="0"/>
                        <a:t> </a:t>
                      </a:r>
                      <a:r>
                        <a:rPr lang="ko-KR" sz="800" dirty="0"/>
                        <a:t>복구</a:t>
                      </a:r>
                      <a:r>
                        <a:rPr sz="800" dirty="0"/>
                        <a:t> </a:t>
                      </a:r>
                      <a:r>
                        <a:rPr lang="ko-KR" sz="800" dirty="0"/>
                        <a:t>작업으로</a:t>
                      </a:r>
                      <a:r>
                        <a:rPr sz="800" dirty="0"/>
                        <a:t> </a:t>
                      </a:r>
                      <a:r>
                        <a:rPr lang="ko-KR" sz="800" dirty="0"/>
                        <a:t>한 번에</a:t>
                      </a:r>
                      <a:r>
                        <a:rPr sz="800" dirty="0"/>
                        <a:t> </a:t>
                      </a:r>
                      <a:r>
                        <a:rPr lang="ko-KR" sz="800" dirty="0"/>
                        <a:t>여러</a:t>
                      </a:r>
                      <a:r>
                        <a:rPr sz="800" dirty="0"/>
                        <a:t> </a:t>
                      </a:r>
                      <a:r>
                        <a:rPr lang="ko-KR" sz="800" dirty="0"/>
                        <a:t>메일박스</a:t>
                      </a:r>
                      <a:r>
                        <a:rPr sz="800" dirty="0"/>
                        <a:t> </a:t>
                      </a:r>
                      <a:r>
                        <a:rPr lang="ko-KR" sz="800" dirty="0"/>
                        <a:t>복원</a:t>
                      </a:r>
                      <a:r>
                        <a:rPr sz="800" dirty="0"/>
                        <a:t> </a:t>
                      </a:r>
                    </a:p>
                    <a:p>
                      <a:pPr marL="0" marR="0" lvl="0" indent="0" algn="l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800" dirty="0"/>
                        <a:t>하나의 복구 작업으로 여러 </a:t>
                      </a:r>
                      <a:r>
                        <a:rPr lang="en-US" sz="800" dirty="0"/>
                        <a:t>OneDrive </a:t>
                      </a:r>
                      <a:r>
                        <a:rPr lang="ko-KR" sz="800" dirty="0"/>
                        <a:t>사용자 복원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sz="800" dirty="0"/>
                        <a:t>보통 사용자 수준의 기본적인 탐색과 검색</a:t>
                      </a:r>
                    </a:p>
                    <a:p>
                      <a:r>
                        <a:rPr lang="ko-KR" sz="800" dirty="0"/>
                        <a:t>보통</a:t>
                      </a:r>
                      <a:r>
                        <a:rPr sz="800" dirty="0"/>
                        <a:t> </a:t>
                      </a:r>
                      <a:r>
                        <a:rPr lang="ko-KR" sz="800" dirty="0"/>
                        <a:t>메일박스</a:t>
                      </a:r>
                      <a:r>
                        <a:rPr lang="en-US" sz="800" dirty="0"/>
                        <a:t>/OD</a:t>
                      </a:r>
                      <a:r>
                        <a:rPr lang="ko-KR" sz="800" dirty="0"/>
                        <a:t>를</a:t>
                      </a:r>
                      <a:r>
                        <a:rPr sz="800" dirty="0"/>
                        <a:t> </a:t>
                      </a:r>
                      <a:r>
                        <a:rPr lang="en-US" sz="800" dirty="0"/>
                        <a:t>1:1</a:t>
                      </a:r>
                      <a:r>
                        <a:rPr lang="ko-KR" sz="800" dirty="0"/>
                        <a:t>로만 복구</a:t>
                      </a:r>
                      <a:r>
                        <a:rPr sz="800" dirty="0"/>
                        <a:t>  </a:t>
                      </a:r>
                    </a:p>
                  </a:txBody>
                  <a:tcPr anchor="ctr">
                    <a:lnL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  <a:alpha val="4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467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1050644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E7693B-DEF3-41DB-8859-E9A35028D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53998"/>
          </a:xfrm>
        </p:spPr>
        <p:txBody>
          <a:bodyPr/>
          <a:lstStyle/>
          <a:p>
            <a:r>
              <a:rPr lang="ko-KR" dirty="0"/>
              <a:t>Veeam의 기술적 차별 요인을 포지셔닝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A51EB0A-7F51-4D9B-AFE0-8F181E71CCFA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4264205934"/>
              </p:ext>
            </p:extLst>
          </p:nvPr>
        </p:nvGraphicFramePr>
        <p:xfrm>
          <a:off x="-1588" y="863509"/>
          <a:ext cx="9144870" cy="428001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06451">
                  <a:extLst>
                    <a:ext uri="{9D8B030D-6E8A-4147-A177-3AD203B41FA5}">
                      <a16:colId xmlns:a16="http://schemas.microsoft.com/office/drawing/2014/main" val="763640626"/>
                    </a:ext>
                  </a:extLst>
                </a:gridCol>
                <a:gridCol w="826491">
                  <a:extLst>
                    <a:ext uri="{9D8B030D-6E8A-4147-A177-3AD203B41FA5}">
                      <a16:colId xmlns:a16="http://schemas.microsoft.com/office/drawing/2014/main" val="538223516"/>
                    </a:ext>
                  </a:extLst>
                </a:gridCol>
                <a:gridCol w="826491">
                  <a:extLst>
                    <a:ext uri="{9D8B030D-6E8A-4147-A177-3AD203B41FA5}">
                      <a16:colId xmlns:a16="http://schemas.microsoft.com/office/drawing/2014/main" val="1476059040"/>
                    </a:ext>
                  </a:extLst>
                </a:gridCol>
                <a:gridCol w="826491">
                  <a:extLst>
                    <a:ext uri="{9D8B030D-6E8A-4147-A177-3AD203B41FA5}">
                      <a16:colId xmlns:a16="http://schemas.microsoft.com/office/drawing/2014/main" val="3688934956"/>
                    </a:ext>
                  </a:extLst>
                </a:gridCol>
                <a:gridCol w="826491">
                  <a:extLst>
                    <a:ext uri="{9D8B030D-6E8A-4147-A177-3AD203B41FA5}">
                      <a16:colId xmlns:a16="http://schemas.microsoft.com/office/drawing/2014/main" val="1560510190"/>
                    </a:ext>
                  </a:extLst>
                </a:gridCol>
                <a:gridCol w="826491">
                  <a:extLst>
                    <a:ext uri="{9D8B030D-6E8A-4147-A177-3AD203B41FA5}">
                      <a16:colId xmlns:a16="http://schemas.microsoft.com/office/drawing/2014/main" val="1253556154"/>
                    </a:ext>
                  </a:extLst>
                </a:gridCol>
                <a:gridCol w="826491">
                  <a:extLst>
                    <a:ext uri="{9D8B030D-6E8A-4147-A177-3AD203B41FA5}">
                      <a16:colId xmlns:a16="http://schemas.microsoft.com/office/drawing/2014/main" val="2541038350"/>
                    </a:ext>
                  </a:extLst>
                </a:gridCol>
                <a:gridCol w="826491">
                  <a:extLst>
                    <a:ext uri="{9D8B030D-6E8A-4147-A177-3AD203B41FA5}">
                      <a16:colId xmlns:a16="http://schemas.microsoft.com/office/drawing/2014/main" val="3480405769"/>
                    </a:ext>
                  </a:extLst>
                </a:gridCol>
                <a:gridCol w="826491">
                  <a:extLst>
                    <a:ext uri="{9D8B030D-6E8A-4147-A177-3AD203B41FA5}">
                      <a16:colId xmlns:a16="http://schemas.microsoft.com/office/drawing/2014/main" val="2449751699"/>
                    </a:ext>
                  </a:extLst>
                </a:gridCol>
                <a:gridCol w="826491">
                  <a:extLst>
                    <a:ext uri="{9D8B030D-6E8A-4147-A177-3AD203B41FA5}">
                      <a16:colId xmlns:a16="http://schemas.microsoft.com/office/drawing/2014/main" val="6551517"/>
                    </a:ext>
                  </a:extLst>
                </a:gridCol>
              </a:tblGrid>
              <a:tr h="233813"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 marL="0" marR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4880392"/>
                  </a:ext>
                </a:extLst>
              </a:tr>
              <a:tr h="178914">
                <a:tc>
                  <a:txBody>
                    <a:bodyPr/>
                    <a:lstStyle/>
                    <a:p>
                      <a:r>
                        <a:rPr lang="ko-KR" sz="600" b="1" dirty="0">
                          <a:solidFill>
                            <a:srgbClr val="00B336"/>
                          </a:solidFill>
                        </a:rPr>
                        <a:t>인프라</a:t>
                      </a:r>
                    </a:p>
                  </a:txBody>
                  <a:tcPr marL="12600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0374471"/>
                  </a:ext>
                </a:extLst>
              </a:tr>
              <a:tr h="178914">
                <a:tc>
                  <a:txBody>
                    <a:bodyPr/>
                    <a:lstStyle/>
                    <a:p>
                      <a:pPr marL="137160" lvl="1"/>
                      <a:r>
                        <a:rPr lang="ko-KR" sz="600" dirty="0">
                          <a:latin typeface="+mn-lt"/>
                        </a:rPr>
                        <a:t>SaaS 지원</a:t>
                      </a:r>
                    </a:p>
                  </a:txBody>
                  <a:tcPr marL="126000" marR="0" marT="0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600" dirty="0">
                          <a:latin typeface="+mn-lt"/>
                        </a:rPr>
                        <a:t>전체 O365</a:t>
                      </a:r>
                    </a:p>
                  </a:txBody>
                  <a:tcPr marL="0" marR="0" marT="0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600" dirty="0">
                          <a:latin typeface="+mn-lt"/>
                        </a:rPr>
                        <a:t>O365 및 기타</a:t>
                      </a:r>
                    </a:p>
                  </a:txBody>
                  <a:tcPr marL="0" marR="0" marT="0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600" dirty="0">
                          <a:latin typeface="+mn-lt"/>
                        </a:rPr>
                        <a:t>전체 O365</a:t>
                      </a:r>
                    </a:p>
                  </a:txBody>
                  <a:tcPr marL="0" marR="0" marT="0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600" dirty="0">
                          <a:latin typeface="+mn-lt"/>
                        </a:rPr>
                        <a:t>O365 및 기타</a:t>
                      </a:r>
                    </a:p>
                  </a:txBody>
                  <a:tcPr marL="0" marR="0" marT="0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600" dirty="0">
                          <a:latin typeface="+mn-lt"/>
                        </a:rPr>
                        <a:t>O365 및 기타</a:t>
                      </a:r>
                    </a:p>
                  </a:txBody>
                  <a:tcPr marL="0" marR="0" marT="0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600" dirty="0">
                          <a:latin typeface="+mn-lt"/>
                        </a:rPr>
                        <a:t>O365 및 기타</a:t>
                      </a:r>
                    </a:p>
                  </a:txBody>
                  <a:tcPr marL="0" marR="0" marT="0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600" dirty="0">
                          <a:latin typeface="+mn-lt"/>
                        </a:rPr>
                        <a:t>전체 O365</a:t>
                      </a:r>
                    </a:p>
                  </a:txBody>
                  <a:tcPr marL="0" marR="0" marT="0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600" dirty="0">
                          <a:latin typeface="+mn-lt"/>
                        </a:rPr>
                        <a:t>O365 Exchange</a:t>
                      </a:r>
                    </a:p>
                  </a:txBody>
                  <a:tcPr marL="0" marR="0" marT="0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600" dirty="0">
                          <a:latin typeface="+mn-lt"/>
                        </a:rPr>
                        <a:t>O365 및 기타</a:t>
                      </a:r>
                    </a:p>
                  </a:txBody>
                  <a:tcPr marL="0" marR="0" marT="0" marB="0" anchor="ctr"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9561536"/>
                  </a:ext>
                </a:extLst>
              </a:tr>
              <a:tr h="275249">
                <a:tc>
                  <a:txBody>
                    <a:bodyPr/>
                    <a:lstStyle/>
                    <a:p>
                      <a:pPr marL="137160" lvl="1"/>
                      <a:r>
                        <a:rPr lang="ko-KR" sz="600" dirty="0">
                          <a:latin typeface="+mn-lt"/>
                        </a:rPr>
                        <a:t>위치</a:t>
                      </a:r>
                    </a:p>
                  </a:txBody>
                  <a:tcPr marL="12600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600" dirty="0">
                          <a:latin typeface="+mn-lt"/>
                        </a:rPr>
                        <a:t>온-프레미스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600" dirty="0">
                          <a:latin typeface="+mn-lt"/>
                        </a:rPr>
                        <a:t>SaaS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600" dirty="0">
                          <a:latin typeface="+mn-lt"/>
                        </a:rPr>
                        <a:t>SaaS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600" dirty="0">
                          <a:latin typeface="+mn-lt"/>
                        </a:rPr>
                        <a:t>SaaS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600" dirty="0">
                          <a:latin typeface="+mn-lt"/>
                        </a:rPr>
                        <a:t>SaaS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600" dirty="0">
                          <a:latin typeface="+mn-lt"/>
                        </a:rPr>
                        <a:t>SaaS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600" dirty="0">
                          <a:latin typeface="+mn-lt"/>
                        </a:rPr>
                        <a:t>Barracuda 클라우드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600" dirty="0">
                          <a:latin typeface="+mn-lt"/>
                        </a:rPr>
                        <a:t>온-프레미스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600" dirty="0">
                          <a:latin typeface="+mn-lt"/>
                        </a:rPr>
                        <a:t>온-프레미스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29084543"/>
                  </a:ext>
                </a:extLst>
              </a:tr>
              <a:tr h="178914">
                <a:tc>
                  <a:txBody>
                    <a:bodyPr/>
                    <a:lstStyle/>
                    <a:p>
                      <a:pPr marL="137160" lvl="1" algn="l" defTabSz="686030" rtl="0" eaLnBrk="1" latinLnBrk="0" hangingPunct="1"/>
                      <a:r>
                        <a:rPr lang="ko-KR" sz="600" kern="1200" dirty="0">
                          <a:solidFill>
                            <a:schemeClr val="dk1"/>
                          </a:solidFill>
                          <a:latin typeface="+mn-lt"/>
                        </a:rPr>
                        <a:t>배포 단순성</a:t>
                      </a:r>
                    </a:p>
                  </a:txBody>
                  <a:tcPr marL="12600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500" dirty="0"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00" dirty="0"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dirty="0"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dirty="0"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dirty="0"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dirty="0"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dirty="0"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dirty="0"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dirty="0"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BA0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48556"/>
                  </a:ext>
                </a:extLst>
              </a:tr>
              <a:tr h="178914">
                <a:tc>
                  <a:txBody>
                    <a:bodyPr/>
                    <a:lstStyle/>
                    <a:p>
                      <a:pPr marL="137160" lvl="1" algn="l" defTabSz="686030" rtl="0" eaLnBrk="1" latinLnBrk="0" hangingPunct="1"/>
                      <a:r>
                        <a:rPr lang="ko-KR" sz="600" kern="1200" dirty="0">
                          <a:solidFill>
                            <a:schemeClr val="dk1"/>
                          </a:solidFill>
                          <a:latin typeface="+mn-lt"/>
                        </a:rPr>
                        <a:t>관리 단순성</a:t>
                      </a:r>
                    </a:p>
                  </a:txBody>
                  <a:tcPr marL="12600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500" dirty="0"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00" dirty="0"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dirty="0"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dirty="0"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dirty="0"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dirty="0"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dirty="0"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dirty="0"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dirty="0"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BA0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369606"/>
                  </a:ext>
                </a:extLst>
              </a:tr>
              <a:tr h="178914">
                <a:tc>
                  <a:txBody>
                    <a:bodyPr/>
                    <a:lstStyle/>
                    <a:p>
                      <a:pPr marL="137160" lvl="1" algn="l" defTabSz="686030" rtl="0" eaLnBrk="1" latinLnBrk="0" hangingPunct="1"/>
                      <a:r>
                        <a:rPr lang="ko-KR" sz="600" kern="1200" dirty="0">
                          <a:solidFill>
                            <a:schemeClr val="dk1"/>
                          </a:solidFill>
                          <a:latin typeface="+mn-lt"/>
                        </a:rPr>
                        <a:t>인프라 및 보존 유연성</a:t>
                      </a:r>
                    </a:p>
                  </a:txBody>
                  <a:tcPr marL="12600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500" dirty="0"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dirty="0">
                        <a:latin typeface="+mn-lt"/>
                      </a:endParaRPr>
                    </a:p>
                  </a:txBody>
                  <a:tcPr marL="0" marR="0" marT="0" marB="0" anchor="ctr">
                    <a:solidFill>
                      <a:srgbClr val="BA0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BA0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BA0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BA0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2467817"/>
                  </a:ext>
                </a:extLst>
              </a:tr>
              <a:tr h="178914">
                <a:tc>
                  <a:txBody>
                    <a:bodyPr/>
                    <a:lstStyle/>
                    <a:p>
                      <a:r>
                        <a:rPr lang="ko-KR" sz="600" b="1" dirty="0">
                          <a:solidFill>
                            <a:srgbClr val="00B336"/>
                          </a:solidFill>
                        </a:rPr>
                        <a:t>백업 구성</a:t>
                      </a:r>
                    </a:p>
                  </a:txBody>
                  <a:tcPr marL="12600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8158443"/>
                  </a:ext>
                </a:extLst>
              </a:tr>
              <a:tr h="275249">
                <a:tc>
                  <a:txBody>
                    <a:bodyPr/>
                    <a:lstStyle/>
                    <a:p>
                      <a:pPr marL="137160" lvl="1"/>
                      <a:r>
                        <a:rPr lang="ko-KR" sz="600" dirty="0"/>
                        <a:t>하이브리드 온</a:t>
                      </a:r>
                      <a:r>
                        <a:rPr lang="en-US" sz="600" dirty="0"/>
                        <a:t>-</a:t>
                      </a:r>
                      <a:r>
                        <a:rPr lang="ko-KR" sz="600" dirty="0"/>
                        <a:t>프레미스 및 클라우드 보호</a:t>
                      </a:r>
                    </a:p>
                  </a:txBody>
                  <a:tcPr marL="12600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0" marR="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dirty="0"/>
                    </a:p>
                  </a:txBody>
                  <a:tcPr marL="0" marR="0" marT="0" marB="0" anchor="ctr">
                    <a:solidFill>
                      <a:srgbClr val="BA0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500" b="0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BA0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500" b="0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BA0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500" b="0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BA0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500" b="0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BA0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500" b="0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BA0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500" b="0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500" b="0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8471594"/>
                  </a:ext>
                </a:extLst>
              </a:tr>
              <a:tr h="178914">
                <a:tc>
                  <a:txBody>
                    <a:bodyPr/>
                    <a:lstStyle/>
                    <a:p>
                      <a:pPr marL="137160" lvl="1"/>
                      <a:r>
                        <a:rPr lang="ko-KR" sz="600" dirty="0"/>
                        <a:t>백업 일정 유연성</a:t>
                      </a:r>
                    </a:p>
                  </a:txBody>
                  <a:tcPr marL="12600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0" marR="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dirty="0"/>
                    </a:p>
                  </a:txBody>
                  <a:tcPr marL="0" marR="0" marT="0" marB="0" anchor="ctr">
                    <a:solidFill>
                      <a:srgbClr val="BA0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500" b="0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BA0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500" b="0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500" b="0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500" b="0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BA0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500" b="0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500" b="0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500" b="0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740554"/>
                  </a:ext>
                </a:extLst>
              </a:tr>
              <a:tr h="178914">
                <a:tc>
                  <a:txBody>
                    <a:bodyPr/>
                    <a:lstStyle/>
                    <a:p>
                      <a:pPr marL="137160" lvl="1" algn="l" defTabSz="686030" rtl="0" eaLnBrk="1" latinLnBrk="0" hangingPunct="1"/>
                      <a:r>
                        <a:rPr lang="ko-KR" sz="600" kern="1200" dirty="0">
                          <a:solidFill>
                            <a:schemeClr val="dk1"/>
                          </a:solidFill>
                          <a:latin typeface="+mn-lt"/>
                        </a:rPr>
                        <a:t>고급 백업 옵션</a:t>
                      </a:r>
                    </a:p>
                  </a:txBody>
                  <a:tcPr marL="12600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0" marR="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0" marR="0" marT="0" marB="0" anchor="ctr">
                    <a:solidFill>
                      <a:srgbClr val="BA0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solidFill>
                      <a:srgbClr val="BA0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solidFill>
                      <a:srgbClr val="BA0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061343"/>
                  </a:ext>
                </a:extLst>
              </a:tr>
              <a:tr h="178914">
                <a:tc>
                  <a:txBody>
                    <a:bodyPr/>
                    <a:lstStyle/>
                    <a:p>
                      <a:r>
                        <a:rPr lang="ko-KR" sz="600" b="1" dirty="0">
                          <a:solidFill>
                            <a:srgbClr val="00B336"/>
                          </a:solidFill>
                        </a:rPr>
                        <a:t>복원 옵션</a:t>
                      </a:r>
                    </a:p>
                  </a:txBody>
                  <a:tcPr marL="12600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313182"/>
                  </a:ext>
                </a:extLst>
              </a:tr>
              <a:tr h="178914">
                <a:tc>
                  <a:txBody>
                    <a:bodyPr/>
                    <a:lstStyle/>
                    <a:p>
                      <a:pPr marL="137160" lvl="1"/>
                      <a:r>
                        <a:rPr lang="en-US" sz="600" dirty="0"/>
                        <a:t>Office 365</a:t>
                      </a:r>
                      <a:r>
                        <a:rPr lang="ko-KR" sz="600" dirty="0"/>
                        <a:t>로 복구</a:t>
                      </a:r>
                    </a:p>
                  </a:txBody>
                  <a:tcPr marL="12600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0" marR="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solidFill>
                      <a:srgbClr val="BA0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none" dirty="0"/>
                    </a:p>
                  </a:txBody>
                  <a:tcPr marL="0" marR="0" marT="0" marB="0" anchor="ctr"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770782"/>
                  </a:ext>
                </a:extLst>
              </a:tr>
              <a:tr h="178914">
                <a:tc>
                  <a:txBody>
                    <a:bodyPr/>
                    <a:lstStyle/>
                    <a:p>
                      <a:pPr marL="137160" lvl="1"/>
                      <a:r>
                        <a:rPr lang="ko-KR" sz="600" dirty="0"/>
                        <a:t>온</a:t>
                      </a:r>
                      <a:r>
                        <a:rPr lang="en-US" sz="600" dirty="0"/>
                        <a:t>-</a:t>
                      </a:r>
                      <a:r>
                        <a:rPr lang="ko-KR" sz="600" dirty="0"/>
                        <a:t>프레미스로 복구</a:t>
                      </a:r>
                      <a:r>
                        <a:rPr lang="en-US" sz="600" dirty="0"/>
                        <a:t>(</a:t>
                      </a:r>
                      <a:r>
                        <a:rPr lang="ko-KR" sz="600" dirty="0"/>
                        <a:t>이메일</a:t>
                      </a:r>
                      <a:r>
                        <a:rPr lang="en-US" sz="600" dirty="0"/>
                        <a:t>)</a:t>
                      </a:r>
                    </a:p>
                  </a:txBody>
                  <a:tcPr marL="12600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0" marR="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0" marR="0" marT="0" marB="0" anchor="ctr">
                    <a:solidFill>
                      <a:srgbClr val="BA0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solidFill>
                      <a:srgbClr val="BA0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solidFill>
                      <a:srgbClr val="BA0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solidFill>
                      <a:srgbClr val="BA0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solidFill>
                      <a:srgbClr val="BA0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solidFill>
                      <a:srgbClr val="BA0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u="none" dirty="0">
                          <a:solidFill>
                            <a:schemeClr val="bg1"/>
                          </a:solidFill>
                        </a:rPr>
                        <a:t>?</a:t>
                      </a:r>
                    </a:p>
                  </a:txBody>
                  <a:tcPr marL="0" marR="0" marT="0" marB="0" anchor="ctr"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2212406"/>
                  </a:ext>
                </a:extLst>
              </a:tr>
              <a:tr h="178914">
                <a:tc>
                  <a:txBody>
                    <a:bodyPr/>
                    <a:lstStyle/>
                    <a:p>
                      <a:pPr marL="137160" marR="0" lvl="1" indent="0" algn="l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600" kern="1200" dirty="0">
                          <a:solidFill>
                            <a:schemeClr val="dk1"/>
                          </a:solidFill>
                          <a:latin typeface="+mn-lt"/>
                        </a:rPr>
                        <a:t>대체 복구 옵션</a:t>
                      </a:r>
                    </a:p>
                  </a:txBody>
                  <a:tcPr marL="12600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0" marR="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solidFill>
                      <a:srgbClr val="BA0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none" dirty="0"/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3219799"/>
                  </a:ext>
                </a:extLst>
              </a:tr>
              <a:tr h="178914">
                <a:tc>
                  <a:txBody>
                    <a:bodyPr/>
                    <a:lstStyle/>
                    <a:p>
                      <a:pPr marL="137160" marR="0" lvl="1" indent="0" algn="l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600" kern="1200" dirty="0">
                          <a:solidFill>
                            <a:schemeClr val="dk1"/>
                          </a:solidFill>
                          <a:latin typeface="+mn-lt"/>
                        </a:rPr>
                        <a:t>운영 복원</a:t>
                      </a:r>
                    </a:p>
                  </a:txBody>
                  <a:tcPr marL="12600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0" marR="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0" marR="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none" dirty="0"/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39226"/>
                  </a:ext>
                </a:extLst>
              </a:tr>
              <a:tr h="275249">
                <a:tc>
                  <a:txBody>
                    <a:bodyPr/>
                    <a:lstStyle/>
                    <a:p>
                      <a:pPr marL="137160" lvl="1" algn="l" defTabSz="686030" rtl="0" eaLnBrk="1" latinLnBrk="0" hangingPunct="1"/>
                      <a:r>
                        <a:rPr lang="ko-KR" sz="600" kern="1200" dirty="0">
                          <a:solidFill>
                            <a:schemeClr val="dk1"/>
                          </a:solidFill>
                          <a:latin typeface="+mn-lt"/>
                        </a:rPr>
                        <a:t>재해</a:t>
                      </a:r>
                      <a:r>
                        <a:rPr sz="1200" dirty="0"/>
                        <a:t> </a:t>
                      </a:r>
                      <a:r>
                        <a:rPr lang="ko-KR" sz="600" kern="1200" dirty="0">
                          <a:solidFill>
                            <a:schemeClr val="dk1"/>
                          </a:solidFill>
                          <a:latin typeface="+mn-lt"/>
                        </a:rPr>
                        <a:t>복원(이메일,</a:t>
                      </a:r>
                      <a:r>
                        <a:rPr sz="1200" dirty="0"/>
                        <a:t> </a:t>
                      </a:r>
                      <a:r>
                        <a:rPr lang="ko-KR" sz="600" kern="1200" dirty="0">
                          <a:solidFill>
                            <a:schemeClr val="dk1"/>
                          </a:solidFill>
                          <a:latin typeface="+mn-lt"/>
                        </a:rPr>
                        <a:t>OneDrive)</a:t>
                      </a:r>
                    </a:p>
                  </a:txBody>
                  <a:tcPr marL="12600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0" marR="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0" marR="0" marT="0" marB="0" anchor="ctr">
                    <a:solidFill>
                      <a:srgbClr val="BA0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solidFill>
                      <a:srgbClr val="BA0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solidFill>
                      <a:srgbClr val="BA0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solidFill>
                      <a:srgbClr val="BA0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solidFill>
                      <a:srgbClr val="BA0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none" dirty="0"/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346960"/>
                  </a:ext>
                </a:extLst>
              </a:tr>
              <a:tr h="178914">
                <a:tc>
                  <a:txBody>
                    <a:bodyPr/>
                    <a:lstStyle/>
                    <a:p>
                      <a:pPr marL="137160" marR="0" lvl="1" indent="0" algn="l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sz="600" kern="1200" dirty="0">
                          <a:solidFill>
                            <a:schemeClr val="dk1"/>
                          </a:solidFill>
                          <a:latin typeface="+mn-lt"/>
                        </a:rPr>
                        <a:t>탐색, 검색, 고급 검색</a:t>
                      </a:r>
                    </a:p>
                  </a:txBody>
                  <a:tcPr marL="12600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0" marR="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none" dirty="0"/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746202"/>
                  </a:ext>
                </a:extLst>
              </a:tr>
              <a:tr h="178914">
                <a:tc>
                  <a:txBody>
                    <a:bodyPr/>
                    <a:lstStyle/>
                    <a:p>
                      <a:pPr marL="137160" lvl="1" algn="l" defTabSz="686030" rtl="0" eaLnBrk="1" latinLnBrk="0" hangingPunct="1"/>
                      <a:r>
                        <a:rPr lang="ko-KR" sz="600" kern="1200" dirty="0">
                          <a:solidFill>
                            <a:schemeClr val="dk1"/>
                          </a:solidFill>
                          <a:latin typeface="+mn-lt"/>
                        </a:rPr>
                        <a:t>고급 복원 옵션</a:t>
                      </a:r>
                    </a:p>
                  </a:txBody>
                  <a:tcPr marL="12600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0" marR="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solidFill>
                      <a:srgbClr val="BA0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00" u="none" dirty="0"/>
                        <a:t>?</a:t>
                      </a: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8223666"/>
                  </a:ext>
                </a:extLst>
              </a:tr>
              <a:tr h="178914">
                <a:tc>
                  <a:txBody>
                    <a:bodyPr/>
                    <a:lstStyle/>
                    <a:p>
                      <a:r>
                        <a:rPr lang="ko-KR" sz="600" b="1" dirty="0">
                          <a:solidFill>
                            <a:srgbClr val="00B336"/>
                          </a:solidFill>
                        </a:rPr>
                        <a:t>기타 기능</a:t>
                      </a:r>
                    </a:p>
                  </a:txBody>
                  <a:tcPr marL="12600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none" dirty="0"/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433266"/>
                  </a:ext>
                </a:extLst>
              </a:tr>
              <a:tr h="178914">
                <a:tc>
                  <a:txBody>
                    <a:bodyPr/>
                    <a:lstStyle/>
                    <a:p>
                      <a:pPr marL="137160" lvl="1" algn="l" defTabSz="686030" rtl="0" eaLnBrk="1" latinLnBrk="0" hangingPunct="1"/>
                      <a:r>
                        <a:rPr lang="ko-KR" sz="600" kern="1200" dirty="0">
                          <a:solidFill>
                            <a:schemeClr val="dk1"/>
                          </a:solidFill>
                          <a:latin typeface="+mn-lt"/>
                        </a:rPr>
                        <a:t>사용자 셀프 서비스 포털</a:t>
                      </a:r>
                    </a:p>
                  </a:txBody>
                  <a:tcPr marL="12600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0" marR="0" marT="0" marB="0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0" marR="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solidFill>
                      <a:srgbClr val="BA0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solidFill>
                      <a:srgbClr val="BA0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solidFill>
                      <a:srgbClr val="BA0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solidFill>
                      <a:srgbClr val="BA0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solidFill>
                      <a:srgbClr val="BA0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solidFill>
                      <a:srgbClr val="BA0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none" dirty="0"/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39735"/>
                  </a:ext>
                </a:extLst>
              </a:tr>
              <a:tr h="178914">
                <a:tc>
                  <a:txBody>
                    <a:bodyPr/>
                    <a:lstStyle/>
                    <a:p>
                      <a:pPr marL="137160" lvl="1" algn="l" defTabSz="686030" rtl="0" eaLnBrk="1" latinLnBrk="0" hangingPunct="1"/>
                      <a:r>
                        <a:rPr lang="ko-KR" sz="600" kern="1200" dirty="0">
                          <a:solidFill>
                            <a:schemeClr val="dk1"/>
                          </a:solidFill>
                          <a:latin typeface="+mn-lt"/>
                        </a:rPr>
                        <a:t>서비스 공급자 기능</a:t>
                      </a:r>
                    </a:p>
                  </a:txBody>
                  <a:tcPr marL="12600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00" dirty="0"/>
                    </a:p>
                  </a:txBody>
                  <a:tcPr marL="0" marR="0" marT="0" marB="0" anchor="ctr">
                    <a:solidFill>
                      <a:srgbClr val="BA0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solidFill>
                      <a:srgbClr val="BA0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solidFill>
                      <a:srgbClr val="BA0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sng" dirty="0"/>
                    </a:p>
                  </a:txBody>
                  <a:tcPr marL="0" marR="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500" u="none" dirty="0"/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214415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F44DEB53-4D34-40C7-8374-CAC1FEBBC05D}"/>
              </a:ext>
            </a:extLst>
          </p:cNvPr>
          <p:cNvGrpSpPr/>
          <p:nvPr/>
        </p:nvGrpSpPr>
        <p:grpSpPr>
          <a:xfrm>
            <a:off x="1960451" y="912756"/>
            <a:ext cx="6932089" cy="327638"/>
            <a:chOff x="1960451" y="650490"/>
            <a:chExt cx="6932089" cy="32763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08029EB-0867-4337-A599-70E2CCA8E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39969" y="650491"/>
              <a:ext cx="320040" cy="320040"/>
            </a:xfrm>
            <a:prstGeom prst="roundRect">
              <a:avLst>
                <a:gd name="adj" fmla="val 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3" name="Picture 4" descr="https://media.licdn.com/media/AAEAAQAAAAAAAAhXAAAAJDZjOTgyNmUxLTk5YjctNDJjNi04M2UwLWNiMGRjODJlZWY3OA.png">
              <a:extLst>
                <a:ext uri="{FF2B5EF4-FFF2-40B4-BE49-F238E27FC236}">
                  <a16:creationId xmlns:a16="http://schemas.microsoft.com/office/drawing/2014/main" id="{338ACE6D-2CD5-4367-8573-7DA3FE38D2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9487" y="650491"/>
              <a:ext cx="320040" cy="320040"/>
            </a:xfrm>
            <a:prstGeom prst="roundRect">
              <a:avLst>
                <a:gd name="adj" fmla="val 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4" name="Picture 23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C27F4AFC-5F84-4846-AE7D-1D1FA9186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72500" y="650490"/>
              <a:ext cx="320040" cy="320040"/>
            </a:xfrm>
            <a:prstGeom prst="roundRect">
              <a:avLst>
                <a:gd name="adj" fmla="val 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5" name="Picture 2" descr="https://pbs.twimg.com/profile_images/836613650035183617/ERfh8hHp_400x400.jpg">
              <a:extLst>
                <a:ext uri="{FF2B5EF4-FFF2-40B4-BE49-F238E27FC236}">
                  <a16:creationId xmlns:a16="http://schemas.microsoft.com/office/drawing/2014/main" id="{9DB33E98-17DD-404B-9EFD-ED36938622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6475" y="650491"/>
              <a:ext cx="320040" cy="320040"/>
            </a:xfrm>
            <a:prstGeom prst="roundRect">
              <a:avLst>
                <a:gd name="adj" fmla="val 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6" name="Picture 8" descr="https://media.glassdoor.com/sqll/910072/skykick-squarelogo-1437592962306.png">
              <a:extLst>
                <a:ext uri="{FF2B5EF4-FFF2-40B4-BE49-F238E27FC236}">
                  <a16:creationId xmlns:a16="http://schemas.microsoft.com/office/drawing/2014/main" id="{A7220C2A-6A2F-4BB8-BCCD-A4D1A319F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3463" y="650491"/>
              <a:ext cx="320040" cy="320040"/>
            </a:xfrm>
            <a:prstGeom prst="roundRect">
              <a:avLst>
                <a:gd name="adj" fmla="val 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7" name="Picture 26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87398731-507F-4F5A-B682-43A9B03A5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86957" y="650491"/>
              <a:ext cx="320040" cy="320040"/>
            </a:xfrm>
            <a:prstGeom prst="roundRect">
              <a:avLst>
                <a:gd name="adj" fmla="val 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8" name="Picture 4" descr="http://www.channelpronetwork.com/sites/default/files/thumbnails/news/acronis-logo.png">
              <a:extLst>
                <a:ext uri="{FF2B5EF4-FFF2-40B4-BE49-F238E27FC236}">
                  <a16:creationId xmlns:a16="http://schemas.microsoft.com/office/drawing/2014/main" id="{19B049C6-B19E-46B7-8BDF-CDBC144A9D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96" r="11970"/>
            <a:stretch/>
          </p:blipFill>
          <p:spPr bwMode="auto">
            <a:xfrm>
              <a:off x="7745993" y="658088"/>
              <a:ext cx="320040" cy="320040"/>
            </a:xfrm>
            <a:prstGeom prst="roundRect">
              <a:avLst>
                <a:gd name="adj" fmla="val 0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CD8B618-A72F-48E5-842E-818B1941E09E}"/>
                </a:ext>
              </a:extLst>
            </p:cNvPr>
            <p:cNvGrpSpPr/>
            <p:nvPr/>
          </p:nvGrpSpPr>
          <p:grpSpPr>
            <a:xfrm>
              <a:off x="6092981" y="650491"/>
              <a:ext cx="320040" cy="320040"/>
              <a:chOff x="-700610" y="2005955"/>
              <a:chExt cx="493776" cy="493776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5D76203-BB78-4117-AF3E-8B713DC6AA4A}"/>
                  </a:ext>
                </a:extLst>
              </p:cNvPr>
              <p:cNvSpPr/>
              <p:nvPr/>
            </p:nvSpPr>
            <p:spPr bwMode="auto">
              <a:xfrm>
                <a:off x="-700610" y="2005955"/>
                <a:ext cx="493776" cy="4937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55F53F9A-06F7-43F7-A5A1-DF54BAB8E1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1" t="2" r="8069" b="-2"/>
              <a:stretch/>
            </p:blipFill>
            <p:spPr>
              <a:xfrm>
                <a:off x="-682322" y="2088032"/>
                <a:ext cx="457200" cy="164502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2" name="Picture 2" descr="https://www.veritas.com/content/dam/Veritas/images/thread-homepage/vtas.png">
                <a:extLst>
                  <a:ext uri="{FF2B5EF4-FFF2-40B4-BE49-F238E27FC236}">
                    <a16:creationId xmlns:a16="http://schemas.microsoft.com/office/drawing/2014/main" id="{FA4B38A7-61CB-4BF4-991E-CFE89725D5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663188" y="2335920"/>
                <a:ext cx="418932" cy="815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C83E68A-2167-4F8C-9363-EB72C1896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960451" y="650490"/>
              <a:ext cx="320040" cy="320040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9371A5A-C7F1-4B19-BBDC-8ACAFECB947F}"/>
              </a:ext>
            </a:extLst>
          </p:cNvPr>
          <p:cNvSpPr/>
          <p:nvPr/>
        </p:nvSpPr>
        <p:spPr bwMode="auto">
          <a:xfrm>
            <a:off x="0" y="2080829"/>
            <a:ext cx="1687470" cy="199380"/>
          </a:xfrm>
          <a:prstGeom prst="rect">
            <a:avLst/>
          </a:prstGeom>
          <a:noFill/>
          <a:ln w="3810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F49D729-DC38-42CA-9094-9EAFDC5A61C5}"/>
              </a:ext>
            </a:extLst>
          </p:cNvPr>
          <p:cNvSpPr/>
          <p:nvPr/>
        </p:nvSpPr>
        <p:spPr bwMode="auto">
          <a:xfrm>
            <a:off x="0" y="2729023"/>
            <a:ext cx="1687470" cy="342944"/>
          </a:xfrm>
          <a:prstGeom prst="rect">
            <a:avLst/>
          </a:prstGeom>
          <a:noFill/>
          <a:ln w="3810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120E1C3-4528-4FF2-9594-B5F6204E4959}"/>
              </a:ext>
            </a:extLst>
          </p:cNvPr>
          <p:cNvSpPr/>
          <p:nvPr/>
        </p:nvSpPr>
        <p:spPr bwMode="auto">
          <a:xfrm>
            <a:off x="257" y="3424728"/>
            <a:ext cx="1687470" cy="199380"/>
          </a:xfrm>
          <a:prstGeom prst="rect">
            <a:avLst/>
          </a:prstGeom>
          <a:noFill/>
          <a:ln w="3810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C655737-1AC8-4FB0-85CD-FB7A34137660}"/>
              </a:ext>
            </a:extLst>
          </p:cNvPr>
          <p:cNvSpPr/>
          <p:nvPr/>
        </p:nvSpPr>
        <p:spPr bwMode="auto">
          <a:xfrm>
            <a:off x="7345" y="3976868"/>
            <a:ext cx="1687470" cy="259359"/>
          </a:xfrm>
          <a:prstGeom prst="rect">
            <a:avLst/>
          </a:prstGeom>
          <a:noFill/>
          <a:ln w="38100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066024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24D52346-DF07-4FA6-9808-47ED90A92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sz="2800" dirty="0"/>
              <a:t>VBO 경쟁 제품 비교 플레이북에서 자세한 내용 확인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51E7564-C776-4D3E-BA7A-24C12C772BA4}"/>
              </a:ext>
            </a:extLst>
          </p:cNvPr>
          <p:cNvGrpSpPr/>
          <p:nvPr/>
        </p:nvGrpSpPr>
        <p:grpSpPr>
          <a:xfrm>
            <a:off x="815402" y="842963"/>
            <a:ext cx="7433265" cy="3794709"/>
            <a:chOff x="815402" y="791501"/>
            <a:chExt cx="7433265" cy="384617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6DC9156-C69A-4237-8385-83E7CA903C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2680" t="19923" r="7621" b="8264"/>
            <a:stretch/>
          </p:blipFill>
          <p:spPr>
            <a:xfrm>
              <a:off x="4942445" y="792910"/>
              <a:ext cx="3306221" cy="185942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5D99AA-219B-45AF-BA50-3BE309D6B3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830" t="20730" r="7709" b="8311"/>
            <a:stretch/>
          </p:blipFill>
          <p:spPr>
            <a:xfrm>
              <a:off x="815402" y="2794087"/>
              <a:ext cx="3306274" cy="184358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B29DC24-912B-4A20-A060-B66CBA2CA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830" t="20730" r="7710" b="8311"/>
            <a:stretch/>
          </p:blipFill>
          <p:spPr>
            <a:xfrm>
              <a:off x="4942444" y="2794085"/>
              <a:ext cx="3306223" cy="184358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3C4C5FC-0BA9-42E3-9006-97E88D16AC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2830" t="20730" r="7710" b="7355"/>
            <a:stretch/>
          </p:blipFill>
          <p:spPr>
            <a:xfrm>
              <a:off x="815403" y="791501"/>
              <a:ext cx="3306222" cy="186113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A97719D-2A2E-4C20-8C38-EF9477DBA5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836" t="19939" r="7686" b="8972"/>
            <a:stretch/>
          </p:blipFill>
          <p:spPr>
            <a:xfrm>
              <a:off x="2870221" y="1795092"/>
              <a:ext cx="3323628" cy="185623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6BB82FDE-1ED3-4BEF-8921-FDF00A783C6C}"/>
              </a:ext>
            </a:extLst>
          </p:cNvPr>
          <p:cNvSpPr txBox="1">
            <a:spLocks/>
          </p:cNvSpPr>
          <p:nvPr/>
        </p:nvSpPr>
        <p:spPr>
          <a:xfrm>
            <a:off x="389731" y="4612379"/>
            <a:ext cx="8364537" cy="279739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Tahoma"/>
                <a:hlinkClick r:id="rId7"/>
              </a:rPr>
              <a:t>VBO 경쟁 제품 비교 플레이북</a:t>
            </a:r>
            <a:r>
              <a:rPr lang="ko-KR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8410895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 idx="4294967295"/>
          </p:nvPr>
        </p:nvSpPr>
        <p:spPr>
          <a:xfrm>
            <a:off x="489514" y="2064025"/>
            <a:ext cx="3175000" cy="1495425"/>
          </a:xfrm>
        </p:spPr>
        <p:txBody>
          <a:bodyPr/>
          <a:lstStyle/>
          <a:p>
            <a:r>
              <a:rPr lang="ko-KR" sz="3200" dirty="0">
                <a:solidFill>
                  <a:schemeClr val="bg1"/>
                </a:solidFill>
              </a:rPr>
              <a:t>그렇다면 이러한 이유가</a:t>
            </a:r>
            <a:br>
              <a:rPr lang="ko-KR" sz="3200" dirty="0">
                <a:solidFill>
                  <a:schemeClr val="bg1"/>
                </a:solidFill>
              </a:rPr>
            </a:br>
            <a:r>
              <a:rPr lang="ko-KR" sz="3200" dirty="0">
                <a:solidFill>
                  <a:schemeClr val="bg1"/>
                </a:solidFill>
              </a:rPr>
              <a:t>실제로 얼마나 자주 발생하나요?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E57F0F0-BBAE-412F-9491-F68ACAED4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491313"/>
            <a:ext cx="849713" cy="696960"/>
          </a:xfrm>
          <a:prstGeom prst="rect">
            <a:avLst/>
          </a:prstGeom>
          <a:ln>
            <a:noFill/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D16CA00-D6B3-4427-90C9-98325F443EB4}"/>
              </a:ext>
            </a:extLst>
          </p:cNvPr>
          <p:cNvSpPr txBox="1"/>
          <p:nvPr/>
        </p:nvSpPr>
        <p:spPr>
          <a:xfrm>
            <a:off x="6795518" y="4448393"/>
            <a:ext cx="2107192" cy="20005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700" b="1" i="0" u="none" strike="noStrike" cap="none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Veeam 고객 설문 조사, 2019년 9월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7B72D7-BD99-41F9-AE8C-E8A4A0FBFB27}"/>
              </a:ext>
            </a:extLst>
          </p:cNvPr>
          <p:cNvSpPr txBox="1"/>
          <p:nvPr/>
        </p:nvSpPr>
        <p:spPr>
          <a:xfrm>
            <a:off x="4595715" y="820110"/>
            <a:ext cx="390939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200" i="0" u="none" strike="noStrike" cap="none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Q14. 클라우드 내에서 어떤 유형의 데이터 손실을 경험했나요? (해당하는 모든 항목을 모두 선택하십시오.)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1CBD68AC-2884-4266-8721-E0533222DFE7}"/>
              </a:ext>
            </a:extLst>
          </p:cNvPr>
          <p:cNvGraphicFramePr/>
          <p:nvPr/>
        </p:nvGraphicFramePr>
        <p:xfrm>
          <a:off x="4303681" y="1409105"/>
          <a:ext cx="4427149" cy="31393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4E74E29-2DBC-4084-B959-E7A9678812A8}"/>
              </a:ext>
            </a:extLst>
          </p:cNvPr>
          <p:cNvSpPr txBox="1"/>
          <p:nvPr/>
        </p:nvSpPr>
        <p:spPr>
          <a:xfrm>
            <a:off x="7408657" y="4254140"/>
            <a:ext cx="109645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900" b="0" i="0" u="none" strike="noStrike" cap="none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응답자 = 1,579명</a:t>
            </a:r>
          </a:p>
        </p:txBody>
      </p:sp>
    </p:spTree>
    <p:extLst>
      <p:ext uri="{BB962C8B-B14F-4D97-AF65-F5344CB8AC3E}">
        <p14:creationId xmlns:p14="http://schemas.microsoft.com/office/powerpoint/2010/main" val="2267170208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E0CE0FC-02C5-40FB-95AB-CBF4628FC451}"/>
              </a:ext>
            </a:extLst>
          </p:cNvPr>
          <p:cNvSpPr txBox="1">
            <a:spLocks/>
          </p:cNvSpPr>
          <p:nvPr/>
        </p:nvSpPr>
        <p:spPr>
          <a:xfrm>
            <a:off x="367325" y="2156251"/>
            <a:ext cx="8409350" cy="830997"/>
          </a:xfrm>
          <a:prstGeom prst="rect">
            <a:avLst/>
          </a:prstGeom>
        </p:spPr>
        <p:txBody>
          <a:bodyPr/>
          <a:lstStyle>
            <a:lvl1pPr marL="0" indent="0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0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sz="5400"/>
              <a:t>감사합니다.</a:t>
            </a:r>
          </a:p>
        </p:txBody>
      </p:sp>
    </p:spTree>
    <p:extLst>
      <p:ext uri="{BB962C8B-B14F-4D97-AF65-F5344CB8AC3E}">
        <p14:creationId xmlns:p14="http://schemas.microsoft.com/office/powerpoint/2010/main" val="46563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/>
              <a:t>공동 책임</a:t>
            </a:r>
          </a:p>
        </p:txBody>
      </p:sp>
    </p:spTree>
    <p:extLst>
      <p:ext uri="{BB962C8B-B14F-4D97-AF65-F5344CB8AC3E}">
        <p14:creationId xmlns:p14="http://schemas.microsoft.com/office/powerpoint/2010/main" val="60370452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</p:spPr>
        <p:txBody>
          <a:bodyPr>
            <a:spAutoFit/>
          </a:bodyPr>
          <a:lstStyle/>
          <a:p>
            <a:pPr defTabSz="671513"/>
            <a:r>
              <a:rPr lang="ko-KR" dirty="0"/>
              <a:t>왜 백업해야 하나요? </a:t>
            </a:r>
            <a:endParaRPr lang="ko-KR" sz="20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035C21-2318-4AFB-A048-87A461CEFD4C}"/>
              </a:ext>
            </a:extLst>
          </p:cNvPr>
          <p:cNvSpPr/>
          <p:nvPr/>
        </p:nvSpPr>
        <p:spPr>
          <a:xfrm>
            <a:off x="3256049" y="2612353"/>
            <a:ext cx="2638926" cy="1715321"/>
          </a:xfrm>
          <a:prstGeom prst="rect">
            <a:avLst/>
          </a:prstGeom>
          <a:noFill/>
          <a:ln w="19050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C2A820-5DAA-430F-98A6-7EC7F884D6EA}"/>
              </a:ext>
            </a:extLst>
          </p:cNvPr>
          <p:cNvSpPr txBox="1"/>
          <p:nvPr/>
        </p:nvSpPr>
        <p:spPr>
          <a:xfrm>
            <a:off x="3230867" y="3982160"/>
            <a:ext cx="13992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000" b="0" i="0" u="none" strike="noStrike" cap="none" normalizeH="0" baseline="0" noProof="0">
                <a:ln>
                  <a:noFill/>
                </a:ln>
                <a:solidFill>
                  <a:schemeClr val="bg1"/>
                </a:solidFill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인프라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A06A12-86D0-447F-A76A-C64E646CE6F9}"/>
              </a:ext>
            </a:extLst>
          </p:cNvPr>
          <p:cNvSpPr txBox="1"/>
          <p:nvPr/>
        </p:nvSpPr>
        <p:spPr>
          <a:xfrm>
            <a:off x="4504316" y="3982160"/>
            <a:ext cx="13992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000" b="0" i="0" u="none" strike="noStrike" cap="none" normalizeH="0" baseline="0" noProof="0">
                <a:ln>
                  <a:noFill/>
                </a:ln>
                <a:solidFill>
                  <a:schemeClr val="bg1"/>
                </a:solidFill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데이터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BF75F57-5DBC-45E7-B5A8-AD404D345F6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5063" y="2161869"/>
            <a:ext cx="1089403" cy="668893"/>
          </a:xfrm>
          <a:prstGeom prst="rect">
            <a:avLst/>
          </a:prstGeom>
          <a:ln w="76200">
            <a:noFill/>
          </a:ln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8E98C16-338A-44CC-89A9-36F6FCCBF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2433" y="3207357"/>
            <a:ext cx="1016165" cy="63919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ADA4080-AB0F-49FB-8EB2-0F96196306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48043" y="3334713"/>
            <a:ext cx="511843" cy="5118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EBD4F9-07A2-4B85-AC20-B9D62A2E2D6E}"/>
              </a:ext>
            </a:extLst>
          </p:cNvPr>
          <p:cNvSpPr/>
          <p:nvPr/>
        </p:nvSpPr>
        <p:spPr bwMode="auto">
          <a:xfrm>
            <a:off x="476701" y="1300141"/>
            <a:ext cx="2980107" cy="709200"/>
          </a:xfrm>
          <a:prstGeom prst="rect">
            <a:avLst/>
          </a:prstGeom>
          <a:noFill/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600" i="0" u="none" strike="noStrike" cap="none" normalizeH="0" baseline="0" noProof="0" dirty="0">
                <a:ln>
                  <a:noFill/>
                </a:ln>
                <a:solidFill>
                  <a:srgbClr val="93EB20"/>
                </a:solidFill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고객 인식 </a:t>
            </a:r>
            <a:br>
              <a:rPr kumimoji="0" lang="ko-KR" b="1" i="0" u="none" strike="noStrike" cap="none" normalizeH="0" baseline="0" noProof="0" dirty="0">
                <a:ln>
                  <a:noFill/>
                </a:ln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</a:br>
            <a:r>
              <a:rPr kumimoji="0" lang="ko-KR" b="0" i="0" u="none" strike="noStrike" cap="none" normalizeH="0" baseline="0" noProof="0" dirty="0" err="1">
                <a:ln>
                  <a:noFill/>
                </a:ln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Microsoft가</a:t>
            </a:r>
            <a:r>
              <a:rPr kumimoji="0" lang="ko-KR" b="0" i="0" u="none" strike="noStrike" cap="none" normalizeH="0" baseline="0" noProof="0" dirty="0">
                <a:ln>
                  <a:noFill/>
                </a:ln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 모든 것을 알아서 합니다.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7DB016C8-5E27-43D5-A850-16DC25759850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Microsoft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알아서 할 텐데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9439938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Veeam Corporate Slides Template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rtlCol="0" anchor="ctr">
        <a:spAutoFit/>
      </a:bodyPr>
      <a:lstStyle>
        <a:defPPr algn="ctr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857F141E-2C10-42D3-8F02-882F5C66D3AB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Veeam Corporate Slides Template (1)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spAutoFit/>
      </a:bodyPr>
      <a:lstStyle>
        <a:defPPr algn="ctr">
          <a:defRPr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9C3FAA57-619B-429C-93BE-F76CBA5F5F1C}"/>
    </a:ext>
  </a:extLst>
</a:theme>
</file>

<file path=ppt/theme/theme3.xml><?xml version="1.0" encoding="utf-8"?>
<a:theme xmlns:a="http://schemas.openxmlformats.org/drawingml/2006/main" name="4_Veeam Corporate Slides Template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rtlCol="0" anchor="ctr">
        <a:spAutoFit/>
      </a:bodyPr>
      <a:lstStyle>
        <a:defPPr algn="ctr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857F141E-2C10-42D3-8F02-882F5C66D3AB}"/>
    </a:ext>
  </a:extLst>
</a:theme>
</file>

<file path=ppt/theme/theme4.xml><?xml version="1.0" encoding="utf-8"?>
<a:theme xmlns:a="http://schemas.openxmlformats.org/drawingml/2006/main" name="5_Veeam Corporate Slides Template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rtlCol="0" anchor="ctr">
        <a:spAutoFit/>
      </a:bodyPr>
      <a:lstStyle>
        <a:defPPr algn="ctr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857F141E-2C10-42D3-8F02-882F5C66D3AB}"/>
    </a:ext>
  </a:extLst>
</a:theme>
</file>

<file path=ppt/theme/theme5.xml><?xml version="1.0" encoding="utf-8"?>
<a:theme xmlns:a="http://schemas.openxmlformats.org/drawingml/2006/main" name="Slides with photo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spAutoFit/>
      </a:bodyPr>
      <a:lstStyle>
        <a:defPPr algn="ctr">
          <a:defRPr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9C3FAA57-619B-429C-93BE-F76CBA5F5F1C}"/>
    </a:ext>
  </a:extLst>
</a:theme>
</file>

<file path=ppt/theme/theme6.xml><?xml version="1.0" encoding="utf-8"?>
<a:theme xmlns:a="http://schemas.openxmlformats.org/drawingml/2006/main" name="Bright slides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rtlCol="0" anchor="ctr">
        <a:spAutoFit/>
      </a:bodyPr>
      <a:lstStyle>
        <a:defPPr algn="ctr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857F141E-2C10-42D3-8F02-882F5C66D3AB}"/>
    </a:ext>
  </a:extLst>
</a:theme>
</file>

<file path=ppt/theme/theme7.xml><?xml version="1.0" encoding="utf-8"?>
<a:theme xmlns:a="http://schemas.openxmlformats.org/drawingml/2006/main" name="1_Veeam Corporate Slides Template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>
          <a:solidFill>
            <a:srgbClr val="00E296"/>
          </a:solidFill>
          <a:headEnd type="none" w="med" len="med"/>
          <a:tailEnd type="triangle" w="med" len="med"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noFill/>
        <a:ln w="9525">
          <a:solidFill>
            <a:srgbClr val="00B492"/>
          </a:solidFill>
          <a:prstDash val="sysDash"/>
          <a:headEnd type="oval"/>
          <a:tailEnd type="triangle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/>
      <a:bodyPr wrap="square" rtlCol="0" anchor="ctr">
        <a:spAutoFit/>
      </a:bodyPr>
      <a:lstStyle>
        <a:defPPr algn="ctr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857F141E-2C10-42D3-8F02-882F5C66D3AB}"/>
    </a:ext>
  </a:extLst>
</a:theme>
</file>

<file path=ppt/theme/theme8.xml><?xml version="1.0" encoding="utf-8"?>
<a:theme xmlns:a="http://schemas.openxmlformats.org/drawingml/2006/main" name="2_Veeam Corporate Slides Template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rtlCol="0" anchor="ctr">
        <a:spAutoFit/>
      </a:bodyPr>
      <a:lstStyle>
        <a:defPPr algn="ctr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857F141E-2C10-42D3-8F02-882F5C66D3AB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1FF59870383F41B49232949FF206A9" ma:contentTypeVersion="13" ma:contentTypeDescription="Create a new document." ma:contentTypeScope="" ma:versionID="4114cd63f786fc47e50e37bfc94e21db">
  <xsd:schema xmlns:xsd="http://www.w3.org/2001/XMLSchema" xmlns:xs="http://www.w3.org/2001/XMLSchema" xmlns:p="http://schemas.microsoft.com/office/2006/metadata/properties" xmlns:ns3="ddd94dec-b75f-461d-9c34-31af2c80db57" xmlns:ns4="4a581407-c8cc-49c0-9bdd-812d6ce21b18" targetNamespace="http://schemas.microsoft.com/office/2006/metadata/properties" ma:root="true" ma:fieldsID="f5bcef250549a78d34e0c5f32ee80eb4" ns3:_="" ns4:_="">
    <xsd:import namespace="ddd94dec-b75f-461d-9c34-31af2c80db57"/>
    <xsd:import namespace="4a581407-c8cc-49c0-9bdd-812d6ce21b1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d94dec-b75f-461d-9c34-31af2c80db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581407-c8cc-49c0-9bdd-812d6ce21b18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16C968-597E-4BFF-8868-9FEF035441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8EDAD93-1FC3-427E-8790-F0256B119CB8}">
  <ds:schemaRefs>
    <ds:schemaRef ds:uri="http://purl.org/dc/dcmitype/"/>
    <ds:schemaRef ds:uri="http://schemas.microsoft.com/office/infopath/2007/PartnerControls"/>
    <ds:schemaRef ds:uri="http://purl.org/dc/elements/1.1/"/>
    <ds:schemaRef ds:uri="ddd94dec-b75f-461d-9c34-31af2c80db57"/>
    <ds:schemaRef ds:uri="http://purl.org/dc/terms/"/>
    <ds:schemaRef ds:uri="4a581407-c8cc-49c0-9bdd-812d6ce21b18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2BDEBBE-86B9-45AD-9EBC-2EAA0AD996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d94dec-b75f-461d-9c34-31af2c80db57"/>
    <ds:schemaRef ds:uri="4a581407-c8cc-49c0-9bdd-812d6ce21b1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4101</Words>
  <Application>Microsoft Office PowerPoint</Application>
  <PresentationFormat>화면 슬라이드 쇼(16:9)</PresentationFormat>
  <Paragraphs>867</Paragraphs>
  <Slides>70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8</vt:i4>
      </vt:variant>
      <vt:variant>
        <vt:lpstr>슬라이드 제목</vt:lpstr>
      </vt:variant>
      <vt:variant>
        <vt:i4>70</vt:i4>
      </vt:variant>
    </vt:vector>
  </HeadingPairs>
  <TitlesOfParts>
    <vt:vector size="83" baseType="lpstr">
      <vt:lpstr>맑은 고딕</vt:lpstr>
      <vt:lpstr>Arial</vt:lpstr>
      <vt:lpstr>Calibri</vt:lpstr>
      <vt:lpstr>Tahoma</vt:lpstr>
      <vt:lpstr>Wingdings</vt:lpstr>
      <vt:lpstr>Veeam Corporate Slides Template</vt:lpstr>
      <vt:lpstr>1_Veeam Corporate Slides Template (1)</vt:lpstr>
      <vt:lpstr>4_Veeam Corporate Slides Template</vt:lpstr>
      <vt:lpstr>5_Veeam Corporate Slides Template</vt:lpstr>
      <vt:lpstr>Slides with photo</vt:lpstr>
      <vt:lpstr>Bright slides</vt:lpstr>
      <vt:lpstr>1_Veeam Corporate Slides Template</vt:lpstr>
      <vt:lpstr>2_Veeam Corporate Slides Template</vt:lpstr>
      <vt:lpstr>PowerPoint 프레젠테이션</vt:lpstr>
      <vt:lpstr>O365 데이터 보호</vt:lpstr>
      <vt:lpstr>Office 365 백업 및 복구</vt:lpstr>
      <vt:lpstr>PowerPoint 프레젠테이션</vt:lpstr>
      <vt:lpstr>PowerPoint 프레젠테이션</vt:lpstr>
      <vt:lpstr>PowerPoint 프레젠테이션</vt:lpstr>
      <vt:lpstr>그렇다면 이러한 이유가 실제로 얼마나 자주 발생하나요? </vt:lpstr>
      <vt:lpstr>PowerPoint 프레젠테이션</vt:lpstr>
      <vt:lpstr>왜 백업해야 하나요? </vt:lpstr>
      <vt:lpstr>왜 백업해야 하나요? </vt:lpstr>
      <vt:lpstr>왜 백업해야 하나요?  Microsoft가 알아서 할 텐데.</vt:lpstr>
      <vt:lpstr>Office 365 공동 책임 모델</vt:lpstr>
      <vt:lpstr>Office 365 백업 솔루션이 필요한 이유</vt:lpstr>
      <vt:lpstr>PowerPoint 프레젠테이션</vt:lpstr>
      <vt:lpstr>6가지 이유</vt:lpstr>
      <vt:lpstr>보존 정책:</vt:lpstr>
      <vt:lpstr>보존 정책:</vt:lpstr>
      <vt:lpstr>보존 정책:</vt:lpstr>
      <vt:lpstr>PowerPoint 프레젠테이션</vt:lpstr>
      <vt:lpstr>PowerPoint 프레젠테이션</vt:lpstr>
      <vt:lpstr>Office 365 백업 및 복원</vt:lpstr>
      <vt:lpstr>9,300개 이상의 고객사가 사용 중이며, 꾸준히 증가</vt:lpstr>
      <vt:lpstr>고객의 이야기</vt:lpstr>
      <vt:lpstr>지속적인 혁신  Office 365 백업</vt:lpstr>
      <vt:lpstr>PowerPoint 프레젠테이션</vt:lpstr>
      <vt:lpstr>오브젝트 스토리지 지원</vt:lpstr>
      <vt:lpstr>추가 보안</vt:lpstr>
      <vt:lpstr>더 빠른 백업 성능</vt:lpstr>
      <vt:lpstr>PowerPoint 프레젠테이션</vt:lpstr>
      <vt:lpstr>오브젝트 스토리지 리포지토리</vt:lpstr>
      <vt:lpstr>PowerPoint 프레젠테이션</vt:lpstr>
      <vt:lpstr>새로운 내용을 읽고 활용!</vt:lpstr>
      <vt:lpstr>Veeam Backup for Microsoft Office 365</vt:lpstr>
      <vt:lpstr>PowerPoint 프레젠테이션</vt:lpstr>
      <vt:lpstr>Veeam Backup for Microsoft Office 365</vt:lpstr>
      <vt:lpstr>Veeam Backup for Microsoft Office 365</vt:lpstr>
      <vt:lpstr>VBO 구성 절차</vt:lpstr>
      <vt:lpstr>Proxy 서버 구성</vt:lpstr>
      <vt:lpstr>클라우드 계정 정보 등록(optional)</vt:lpstr>
      <vt:lpstr>백업 저장소 구성</vt:lpstr>
      <vt:lpstr>백업 저장소 구성(optional)</vt:lpstr>
      <vt:lpstr>보관 기간 설정</vt:lpstr>
      <vt:lpstr>Exchange Org 등록</vt:lpstr>
      <vt:lpstr>서비스 지역 선택</vt:lpstr>
      <vt:lpstr>O365 인증</vt:lpstr>
      <vt:lpstr>다중 인증</vt:lpstr>
      <vt:lpstr>보조 백업 계정 추가 (optional)</vt:lpstr>
      <vt:lpstr>백업 제외 항목 설정(optional)</vt:lpstr>
      <vt:lpstr>백업 작업 구성</vt:lpstr>
      <vt:lpstr>제외 대상 선택</vt:lpstr>
      <vt:lpstr>백업 작업에서 프록시 및 저장소 설정</vt:lpstr>
      <vt:lpstr>PowerPoint 프레젠테이션</vt:lpstr>
      <vt:lpstr>단일 백업 서버 구성 및 통합</vt:lpstr>
      <vt:lpstr>MS 365 인스턴스를 위한 서버 분산</vt:lpstr>
      <vt:lpstr>O365 백업 대상</vt:lpstr>
      <vt:lpstr>MFA-enabled 계정 지원</vt:lpstr>
      <vt:lpstr>원하는 데이터만 백업</vt:lpstr>
      <vt:lpstr>백업 스케줄</vt:lpstr>
      <vt:lpstr>다양한 고급 옵션</vt:lpstr>
      <vt:lpstr>다양한 리포팅</vt:lpstr>
      <vt:lpstr>PowerPoint 프레젠테이션</vt:lpstr>
      <vt:lpstr>Veeam Explorers를 이용한 개별 복구</vt:lpstr>
      <vt:lpstr>Explorer for Microsoft Exchange</vt:lpstr>
      <vt:lpstr>Explorer for Microsoft SharePoint</vt:lpstr>
      <vt:lpstr>Explorer for OneDrive for Business</vt:lpstr>
      <vt:lpstr>PowerPoint 프레젠테이션</vt:lpstr>
      <vt:lpstr>Veeam의 고유한 비즈니스 장점 포지셔닝</vt:lpstr>
      <vt:lpstr>Veeam의 기술적 차별 요인을 포지셔닝</vt:lpstr>
      <vt:lpstr>VBO 경쟁 제품 비교 플레이북에서 자세한 내용 확인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</cp:revision>
  <dcterms:modified xsi:type="dcterms:W3CDTF">2020-10-06T21:50:32Z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0x010100211FF59870383F41B49232949FF206A9</vt:lpwstr>
  </property>
</Properties>
</file>